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6" r:id="rId11"/>
    <p:sldId id="265" r:id="rId12"/>
    <p:sldId id="268" r:id="rId13"/>
    <p:sldId id="267" r:id="rId14"/>
    <p:sldId id="269" r:id="rId15"/>
    <p:sldId id="270" r:id="rId16"/>
    <p:sldId id="271" r:id="rId17"/>
    <p:sldId id="272" r:id="rId18"/>
    <p:sldId id="286" r:id="rId19"/>
    <p:sldId id="307" r:id="rId20"/>
    <p:sldId id="308" r:id="rId21"/>
    <p:sldId id="309" r:id="rId22"/>
    <p:sldId id="287" r:id="rId23"/>
    <p:sldId id="288" r:id="rId24"/>
    <p:sldId id="289" r:id="rId25"/>
    <p:sldId id="310" r:id="rId26"/>
    <p:sldId id="311" r:id="rId27"/>
    <p:sldId id="312" r:id="rId28"/>
    <p:sldId id="290" r:id="rId29"/>
    <p:sldId id="291" r:id="rId30"/>
    <p:sldId id="302" r:id="rId31"/>
    <p:sldId id="303" r:id="rId32"/>
    <p:sldId id="292" r:id="rId33"/>
    <p:sldId id="304" r:id="rId34"/>
    <p:sldId id="293" r:id="rId35"/>
    <p:sldId id="294" r:id="rId36"/>
    <p:sldId id="295" r:id="rId37"/>
    <p:sldId id="296" r:id="rId38"/>
    <p:sldId id="297" r:id="rId39"/>
    <p:sldId id="298" r:id="rId40"/>
    <p:sldId id="299" r:id="rId41"/>
    <p:sldId id="300" r:id="rId42"/>
    <p:sldId id="301" r:id="rId43"/>
    <p:sldId id="313" r:id="rId44"/>
    <p:sldId id="314" r:id="rId45"/>
    <p:sldId id="315" r:id="rId46"/>
    <p:sldId id="30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p:scale>
          <a:sx n="94" d="100"/>
          <a:sy n="94" d="100"/>
        </p:scale>
        <p:origin x="-2124" y="-462"/>
      </p:cViewPr>
      <p:guideLst>
        <p:guide orient="horz" pos="2160"/>
        <p:guide pos="2880"/>
      </p:guideLst>
    </p:cSldViewPr>
  </p:slideViewPr>
  <p:outlineViewPr>
    <p:cViewPr>
      <p:scale>
        <a:sx n="33" d="100"/>
        <a:sy n="33" d="100"/>
      </p:scale>
      <p:origin x="0" y="94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E636A-A0AC-4BC1-B9BA-D5822DFD760D}" type="datetimeFigureOut">
              <a:rPr lang="en-US" smtClean="0"/>
              <a:t>8/23/2011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BF5BB8-E585-4C2E-8AE7-5772D99573BB}" type="slidenum">
              <a:rPr lang="en-US" smtClean="0"/>
              <a:t>‹#›</a:t>
            </a:fld>
            <a:endParaRPr lang="en-US" dirty="0"/>
          </a:p>
        </p:txBody>
      </p:sp>
    </p:spTree>
    <p:extLst>
      <p:ext uri="{BB962C8B-B14F-4D97-AF65-F5344CB8AC3E}">
        <p14:creationId xmlns:p14="http://schemas.microsoft.com/office/powerpoint/2010/main" val="16095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F5BB8-E585-4C2E-8AE7-5772D99573BB}" type="slidenum">
              <a:rPr lang="en-US" smtClean="0"/>
              <a:t>1</a:t>
            </a:fld>
            <a:endParaRPr lang="en-US" dirty="0"/>
          </a:p>
        </p:txBody>
      </p:sp>
    </p:spTree>
    <p:extLst>
      <p:ext uri="{BB962C8B-B14F-4D97-AF65-F5344CB8AC3E}">
        <p14:creationId xmlns:p14="http://schemas.microsoft.com/office/powerpoint/2010/main" val="42953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516C0F-C5CE-49CE-8A6F-5E56171E2AB7}" type="datetime1">
              <a:rPr lang="en-US" smtClean="0"/>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327409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37E9B-2172-4A5B-8260-18F6129834C9}" type="datetime1">
              <a:rPr lang="en-US" smtClean="0"/>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360803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E1168-3B4B-4CAA-BA4E-B119D084A2E9}" type="datetime1">
              <a:rPr lang="en-US" smtClean="0"/>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73723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AAFE2-B541-43E0-9186-A4E36133941A}" type="datetime1">
              <a:rPr lang="en-US" smtClean="0"/>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35831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EBAF3-A6D3-4C1E-8797-63031F6BE476}" type="datetime1">
              <a:rPr lang="en-US" smtClean="0"/>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13009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C1AD6C-6284-4EF4-8EF1-F08BA7F70FA4}" type="datetime1">
              <a:rPr lang="en-US" smtClean="0"/>
              <a:t>8/23/2011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425200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1DFD20-F72C-4BA1-BE91-01D54A2E7320}" type="datetime1">
              <a:rPr lang="en-US" smtClean="0"/>
              <a:t>8/23/2011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210309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AD65A2-EF46-4735-8DD5-D12427005FF5}" type="datetime1">
              <a:rPr lang="en-US" smtClean="0"/>
              <a:t>8/23/2011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52684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96014-D3CD-47CD-941C-3AAEECF2600F}" type="datetime1">
              <a:rPr lang="en-US" smtClean="0"/>
              <a:t>8/23/2011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199482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AE7E0-F1B7-485B-B7A8-EF8BDB2C7776}" type="datetime1">
              <a:rPr lang="en-US" smtClean="0"/>
              <a:t>8/23/2011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112775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5F97A-EA7E-454F-B6C6-47B1347DA43D}" type="datetime1">
              <a:rPr lang="en-US" smtClean="0"/>
              <a:t>8/23/2011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F4AF72-8C58-4BCB-8C16-E023D9148210}" type="slidenum">
              <a:rPr lang="en-US" smtClean="0"/>
              <a:t>‹#›</a:t>
            </a:fld>
            <a:endParaRPr lang="en-US" dirty="0"/>
          </a:p>
        </p:txBody>
      </p:sp>
    </p:spTree>
    <p:extLst>
      <p:ext uri="{BB962C8B-B14F-4D97-AF65-F5344CB8AC3E}">
        <p14:creationId xmlns:p14="http://schemas.microsoft.com/office/powerpoint/2010/main" val="58020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DF4E7-F933-4A18-B754-7B487658482E}" type="datetime1">
              <a:rPr lang="en-US" smtClean="0"/>
              <a:t>8/23/2011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4AF72-8C58-4BCB-8C16-E023D9148210}" type="slidenum">
              <a:rPr lang="en-US" smtClean="0"/>
              <a:t>‹#›</a:t>
            </a:fld>
            <a:endParaRPr lang="en-US" dirty="0"/>
          </a:p>
        </p:txBody>
      </p:sp>
    </p:spTree>
    <p:extLst>
      <p:ext uri="{BB962C8B-B14F-4D97-AF65-F5344CB8AC3E}">
        <p14:creationId xmlns:p14="http://schemas.microsoft.com/office/powerpoint/2010/main" val="2987794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b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b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b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b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b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b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b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b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b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b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b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b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b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b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b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b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b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b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b="1" dirty="0" smtClean="0">
                <a:solidFill>
                  <a:schemeClr val="accent2">
                    <a:lumMod val="75000"/>
                  </a:schemeClr>
                </a:solidFill>
              </a:rPr>
              <a:t>Matching Census Voting Tabulation Districts (VTD) to Arizona Election Results</a:t>
            </a:r>
            <a:endParaRPr lang="en-US" b="1" dirty="0">
              <a:solidFill>
                <a:schemeClr val="accent2">
                  <a:lumMod val="75000"/>
                </a:schemeClr>
              </a:solidFill>
            </a:endParaRPr>
          </a:p>
        </p:txBody>
      </p:sp>
      <p:sp>
        <p:nvSpPr>
          <p:cNvPr id="6" name="Subtitle 5"/>
          <p:cNvSpPr>
            <a:spLocks noGrp="1"/>
          </p:cNvSpPr>
          <p:nvPr>
            <p:ph type="subTitle" idx="1"/>
          </p:nvPr>
        </p:nvSpPr>
        <p:spPr/>
        <p:txBody>
          <a:bodyPr/>
          <a:lstStyle/>
          <a:p>
            <a:endParaRPr lang="en-US" dirty="0" smtClean="0">
              <a:solidFill>
                <a:schemeClr val="accent2">
                  <a:lumMod val="75000"/>
                </a:schemeClr>
              </a:solidFill>
            </a:endParaRPr>
          </a:p>
          <a:p>
            <a:r>
              <a:rPr lang="en-US" dirty="0" smtClean="0">
                <a:solidFill>
                  <a:schemeClr val="accent2">
                    <a:lumMod val="75000"/>
                  </a:schemeClr>
                </a:solidFill>
              </a:rPr>
              <a:t>August 22, 2011</a:t>
            </a:r>
            <a:endParaRPr lang="en-US" dirty="0">
              <a:solidFill>
                <a:schemeClr val="accent2">
                  <a:lumMod val="75000"/>
                </a:schemeClr>
              </a:solidFill>
            </a:endParaRPr>
          </a:p>
        </p:txBody>
      </p:sp>
    </p:spTree>
    <p:extLst>
      <p:ext uri="{BB962C8B-B14F-4D97-AF65-F5344CB8AC3E}">
        <p14:creationId xmlns:p14="http://schemas.microsoft.com/office/powerpoint/2010/main" val="2648985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How was the match done?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8001000" y="5589818"/>
            <a:ext cx="838200" cy="1131658"/>
          </a:xfrm>
        </p:spPr>
        <p:txBody>
          <a:bodyPr/>
          <a:lstStyle/>
          <a:p>
            <a:fld id="{5DF4AF72-8C58-4BCB-8C16-E023D9148210}" type="slidenum">
              <a:rPr lang="en-US" sz="4000" smtClean="0">
                <a:solidFill>
                  <a:schemeClr val="bg1"/>
                </a:solidFill>
              </a:rPr>
              <a:t>10</a:t>
            </a:fld>
            <a:endParaRPr lang="en-US" sz="4000" dirty="0">
              <a:solidFill>
                <a:schemeClr val="bg1"/>
              </a:solidFill>
            </a:endParaRPr>
          </a:p>
        </p:txBody>
      </p:sp>
      <p:sp>
        <p:nvSpPr>
          <p:cNvPr id="7" name="Rounded Rectangle 6"/>
          <p:cNvSpPr/>
          <p:nvPr/>
        </p:nvSpPr>
        <p:spPr>
          <a:xfrm>
            <a:off x="5791200" y="1698171"/>
            <a:ext cx="2362200" cy="39297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2000" b="1" dirty="0" smtClean="0">
                <a:solidFill>
                  <a:schemeClr val="tx1"/>
                </a:solidFill>
              </a:rPr>
              <a:t>Precinct Election Results </a:t>
            </a:r>
            <a:r>
              <a:rPr lang="en-US" sz="1600" b="1" dirty="0" smtClean="0">
                <a:solidFill>
                  <a:schemeClr val="tx1"/>
                </a:solidFill>
              </a:rPr>
              <a:t>(varied by county)</a:t>
            </a:r>
          </a:p>
          <a:p>
            <a:pPr algn="ctr"/>
            <a:endParaRPr lang="en-US" sz="1600" b="1" dirty="0">
              <a:solidFill>
                <a:schemeClr val="tx1"/>
              </a:solidFill>
            </a:endParaRPr>
          </a:p>
          <a:p>
            <a:r>
              <a:rPr lang="en-US" sz="1600" b="1" dirty="0" smtClean="0">
                <a:solidFill>
                  <a:schemeClr val="tx1"/>
                </a:solidFill>
              </a:rPr>
              <a:t>Fields Included</a:t>
            </a:r>
          </a:p>
          <a:p>
            <a:pPr marL="285750" indent="-285750">
              <a:buFontTx/>
              <a:buChar char="-"/>
            </a:pPr>
            <a:r>
              <a:rPr lang="en-US" sz="1600" b="1" dirty="0" smtClean="0">
                <a:solidFill>
                  <a:schemeClr val="tx1"/>
                </a:solidFill>
              </a:rPr>
              <a:t>Unique Precinct code (assigned at the county level)</a:t>
            </a:r>
          </a:p>
          <a:p>
            <a:pPr marL="285750" indent="-285750">
              <a:buFontTx/>
              <a:buChar char="-"/>
            </a:pPr>
            <a:r>
              <a:rPr lang="en-US" sz="1600" b="1" dirty="0" smtClean="0">
                <a:solidFill>
                  <a:schemeClr val="tx1"/>
                </a:solidFill>
              </a:rPr>
              <a:t>Unique Precinct name (assigned at the county level)</a:t>
            </a:r>
          </a:p>
          <a:p>
            <a:endParaRPr lang="en-US" sz="1600" b="1" dirty="0">
              <a:solidFill>
                <a:schemeClr val="tx1"/>
              </a:solidFill>
            </a:endParaRPr>
          </a:p>
          <a:p>
            <a:r>
              <a:rPr lang="en-US" sz="1600" b="1" dirty="0" smtClean="0">
                <a:solidFill>
                  <a:schemeClr val="tx1"/>
                </a:solidFill>
              </a:rPr>
              <a:t>Fields Added</a:t>
            </a:r>
          </a:p>
          <a:p>
            <a:pPr marL="285750" indent="-285750">
              <a:buFontTx/>
              <a:buChar char="-"/>
            </a:pPr>
            <a:r>
              <a:rPr lang="en-US" sz="1600" b="1" dirty="0" smtClean="0">
                <a:solidFill>
                  <a:schemeClr val="tx1"/>
                </a:solidFill>
              </a:rPr>
              <a:t>IRC Precinct Code</a:t>
            </a:r>
          </a:p>
          <a:p>
            <a:r>
              <a:rPr lang="en-US" sz="1600" b="1" dirty="0">
                <a:solidFill>
                  <a:schemeClr val="tx1"/>
                </a:solidFill>
              </a:rPr>
              <a:t> </a:t>
            </a:r>
            <a:endParaRPr lang="en-US" sz="1600" b="1" dirty="0" smtClean="0">
              <a:solidFill>
                <a:schemeClr val="tx1"/>
              </a:solidFill>
            </a:endParaRPr>
          </a:p>
        </p:txBody>
      </p:sp>
      <p:sp>
        <p:nvSpPr>
          <p:cNvPr id="8" name="Rounded Rectangle 7"/>
          <p:cNvSpPr/>
          <p:nvPr/>
        </p:nvSpPr>
        <p:spPr>
          <a:xfrm>
            <a:off x="152400" y="1676400"/>
            <a:ext cx="2362200" cy="3913418"/>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2000" b="1" dirty="0" smtClean="0">
                <a:solidFill>
                  <a:schemeClr val="tx1"/>
                </a:solidFill>
              </a:rPr>
              <a:t>Census VTDs</a:t>
            </a:r>
          </a:p>
          <a:p>
            <a:endParaRPr lang="en-US" b="1" dirty="0">
              <a:solidFill>
                <a:schemeClr val="tx1"/>
              </a:solidFill>
            </a:endParaRPr>
          </a:p>
          <a:p>
            <a:r>
              <a:rPr lang="en-US" sz="1600" b="1" dirty="0" smtClean="0">
                <a:solidFill>
                  <a:schemeClr val="tx1"/>
                </a:solidFill>
              </a:rPr>
              <a:t>Fields Included:</a:t>
            </a:r>
          </a:p>
          <a:p>
            <a:pPr marL="285750" indent="-285750">
              <a:buFontTx/>
              <a:buChar char="-"/>
            </a:pPr>
            <a:r>
              <a:rPr lang="en-US" sz="1600" b="1" dirty="0" smtClean="0">
                <a:solidFill>
                  <a:schemeClr val="tx1"/>
                </a:solidFill>
              </a:rPr>
              <a:t>County</a:t>
            </a:r>
          </a:p>
          <a:p>
            <a:pPr marL="285750" indent="-285750">
              <a:buFontTx/>
              <a:buChar char="-"/>
            </a:pPr>
            <a:r>
              <a:rPr lang="en-US" sz="1600" b="1" dirty="0" smtClean="0">
                <a:solidFill>
                  <a:schemeClr val="tx1"/>
                </a:solidFill>
              </a:rPr>
              <a:t>VTD Code</a:t>
            </a:r>
          </a:p>
          <a:p>
            <a:pPr marL="285750" indent="-285750">
              <a:buFontTx/>
              <a:buChar char="-"/>
            </a:pPr>
            <a:r>
              <a:rPr lang="en-US" sz="1600" b="1" dirty="0" smtClean="0">
                <a:solidFill>
                  <a:schemeClr val="tx1"/>
                </a:solidFill>
              </a:rPr>
              <a:t>VTD Name</a:t>
            </a:r>
          </a:p>
          <a:p>
            <a:pPr marL="285750" indent="-285750">
              <a:buFontTx/>
              <a:buChar char="-"/>
            </a:pPr>
            <a:r>
              <a:rPr lang="en-US" sz="1600" b="1" dirty="0" smtClean="0">
                <a:solidFill>
                  <a:schemeClr val="tx1"/>
                </a:solidFill>
              </a:rPr>
              <a:t>Area (sq. miles)</a:t>
            </a:r>
          </a:p>
          <a:p>
            <a:endParaRPr lang="en-US" sz="1600" b="1" dirty="0">
              <a:solidFill>
                <a:schemeClr val="tx1"/>
              </a:solidFill>
            </a:endParaRPr>
          </a:p>
          <a:p>
            <a:r>
              <a:rPr lang="en-US" sz="1600" b="1" dirty="0" smtClean="0">
                <a:solidFill>
                  <a:schemeClr val="tx1"/>
                </a:solidFill>
              </a:rPr>
              <a:t>Fields Added:</a:t>
            </a:r>
          </a:p>
          <a:p>
            <a:pPr marL="285750" indent="-285750">
              <a:buFontTx/>
              <a:buChar char="-"/>
            </a:pPr>
            <a:r>
              <a:rPr lang="en-US" sz="1600" b="1" dirty="0" smtClean="0">
                <a:solidFill>
                  <a:schemeClr val="tx1"/>
                </a:solidFill>
              </a:rPr>
              <a:t>IRC Precinct Code</a:t>
            </a:r>
          </a:p>
          <a:p>
            <a:pPr algn="ctr"/>
            <a:endParaRPr lang="en-US" dirty="0">
              <a:solidFill>
                <a:schemeClr val="tx1"/>
              </a:solidFill>
            </a:endParaRPr>
          </a:p>
        </p:txBody>
      </p:sp>
      <p:sp>
        <p:nvSpPr>
          <p:cNvPr id="9" name="Rounded Rectangle 8"/>
          <p:cNvSpPr/>
          <p:nvPr/>
        </p:nvSpPr>
        <p:spPr>
          <a:xfrm>
            <a:off x="2971800" y="1676400"/>
            <a:ext cx="2362200" cy="3913417"/>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2000" b="1" dirty="0" smtClean="0">
                <a:solidFill>
                  <a:schemeClr val="tx1"/>
                </a:solidFill>
              </a:rPr>
              <a:t>County Precinct Maps</a:t>
            </a:r>
          </a:p>
          <a:p>
            <a:pPr algn="ctr"/>
            <a:endParaRPr lang="en-US" b="1" dirty="0">
              <a:solidFill>
                <a:schemeClr val="tx1"/>
              </a:solidFill>
            </a:endParaRPr>
          </a:p>
          <a:p>
            <a:r>
              <a:rPr lang="en-US" sz="1600" b="1" dirty="0" smtClean="0">
                <a:solidFill>
                  <a:schemeClr val="tx1"/>
                </a:solidFill>
              </a:rPr>
              <a:t>Fields Included (.shp)</a:t>
            </a:r>
          </a:p>
          <a:p>
            <a:pPr marL="285750" indent="-285750">
              <a:buFontTx/>
              <a:buChar char="-"/>
            </a:pPr>
            <a:r>
              <a:rPr lang="en-US" sz="1600" b="1" dirty="0" smtClean="0">
                <a:solidFill>
                  <a:schemeClr val="tx1"/>
                </a:solidFill>
              </a:rPr>
              <a:t>Precinct #</a:t>
            </a:r>
          </a:p>
          <a:p>
            <a:pPr marL="285750" indent="-285750">
              <a:buFontTx/>
              <a:buChar char="-"/>
            </a:pPr>
            <a:r>
              <a:rPr lang="en-US" sz="1600" b="1" dirty="0" smtClean="0">
                <a:solidFill>
                  <a:schemeClr val="tx1"/>
                </a:solidFill>
              </a:rPr>
              <a:t>Precinct Name</a:t>
            </a:r>
          </a:p>
          <a:p>
            <a:pPr marL="285750" indent="-285750">
              <a:buFontTx/>
              <a:buChar char="-"/>
            </a:pPr>
            <a:r>
              <a:rPr lang="en-US" sz="1600" b="1" dirty="0" smtClean="0">
                <a:solidFill>
                  <a:schemeClr val="tx1"/>
                </a:solidFill>
              </a:rPr>
              <a:t>Area (sq. feet)</a:t>
            </a:r>
          </a:p>
          <a:p>
            <a:r>
              <a:rPr lang="en-US" sz="1600" b="1" dirty="0" smtClean="0">
                <a:solidFill>
                  <a:schemeClr val="tx1"/>
                </a:solidFill>
              </a:rPr>
              <a:t>Field included (.pdf)</a:t>
            </a:r>
          </a:p>
          <a:p>
            <a:pPr marL="285750" indent="-285750">
              <a:buFontTx/>
              <a:buChar char="-"/>
            </a:pPr>
            <a:r>
              <a:rPr lang="en-US" sz="1600" b="1" dirty="0" smtClean="0">
                <a:solidFill>
                  <a:schemeClr val="tx1"/>
                </a:solidFill>
              </a:rPr>
              <a:t>Name</a:t>
            </a:r>
          </a:p>
          <a:p>
            <a:pPr marL="285750" indent="-285750">
              <a:buFontTx/>
              <a:buChar char="-"/>
            </a:pPr>
            <a:r>
              <a:rPr lang="en-US" sz="1600" b="1" dirty="0" smtClean="0">
                <a:solidFill>
                  <a:schemeClr val="tx1"/>
                </a:solidFill>
              </a:rPr>
              <a:t>Shape</a:t>
            </a:r>
          </a:p>
          <a:p>
            <a:endParaRPr lang="en-US" sz="1600" b="1" dirty="0">
              <a:solidFill>
                <a:schemeClr val="tx1"/>
              </a:solidFill>
            </a:endParaRPr>
          </a:p>
          <a:p>
            <a:r>
              <a:rPr lang="en-US" sz="1600" b="1" dirty="0" smtClean="0">
                <a:solidFill>
                  <a:schemeClr val="tx1"/>
                </a:solidFill>
              </a:rPr>
              <a:t>Fields Added</a:t>
            </a:r>
          </a:p>
          <a:p>
            <a:pPr marL="285750" indent="-285750">
              <a:buFontTx/>
              <a:buChar char="-"/>
            </a:pPr>
            <a:r>
              <a:rPr lang="en-US" sz="1600" b="1" dirty="0" smtClean="0">
                <a:solidFill>
                  <a:schemeClr val="tx1"/>
                </a:solidFill>
              </a:rPr>
              <a:t>IRC Precinct Code</a:t>
            </a:r>
          </a:p>
          <a:p>
            <a:endParaRPr lang="en-US" b="1" dirty="0" smtClean="0">
              <a:solidFill>
                <a:schemeClr val="tx1"/>
              </a:solidFill>
            </a:endParaRPr>
          </a:p>
          <a:p>
            <a:pPr marL="285750" indent="-285750">
              <a:buFontTx/>
              <a:buChar char="-"/>
            </a:pPr>
            <a:endParaRPr lang="en-US" b="1" dirty="0" smtClean="0">
              <a:solidFill>
                <a:schemeClr val="tx1"/>
              </a:solidFill>
            </a:endParaRPr>
          </a:p>
          <a:p>
            <a:pPr algn="ctr"/>
            <a:endParaRPr lang="en-US" b="1" dirty="0">
              <a:solidFill>
                <a:schemeClr val="tx1"/>
              </a:solidFill>
            </a:endParaRPr>
          </a:p>
        </p:txBody>
      </p:sp>
      <p:sp>
        <p:nvSpPr>
          <p:cNvPr id="10" name="Left-Right Arrow 9"/>
          <p:cNvSpPr/>
          <p:nvPr/>
        </p:nvSpPr>
        <p:spPr>
          <a:xfrm>
            <a:off x="2362200" y="3358242"/>
            <a:ext cx="762000" cy="609600"/>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Left-Right Arrow 10"/>
          <p:cNvSpPr/>
          <p:nvPr/>
        </p:nvSpPr>
        <p:spPr>
          <a:xfrm>
            <a:off x="5181600" y="3352800"/>
            <a:ext cx="762000" cy="609600"/>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7153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Issues Identified During the Match</a:t>
            </a:r>
            <a:endParaRPr lang="en-US" dirty="0">
              <a:solidFill>
                <a:schemeClr val="accent2">
                  <a:lumMod val="75000"/>
                </a:schemeClr>
              </a:solidFill>
            </a:endParaRPr>
          </a:p>
        </p:txBody>
      </p:sp>
      <p:sp>
        <p:nvSpPr>
          <p:cNvPr id="3" name="Content Placeholder 2"/>
          <p:cNvSpPr>
            <a:spLocks noGrp="1"/>
          </p:cNvSpPr>
          <p:nvPr>
            <p:ph idx="1"/>
          </p:nvPr>
        </p:nvSpPr>
        <p:spPr>
          <a:xfrm>
            <a:off x="304800" y="1066800"/>
            <a:ext cx="8153400" cy="4876801"/>
          </a:xfrm>
        </p:spPr>
        <p:txBody>
          <a:bodyPr/>
          <a:lstStyle/>
          <a:p>
            <a:r>
              <a:rPr lang="en-US" dirty="0" smtClean="0"/>
              <a:t>VTD names that don’t match Precinct names</a:t>
            </a:r>
            <a:endParaRPr lang="en-US" dirty="0"/>
          </a:p>
        </p:txBody>
      </p:sp>
      <p:sp>
        <p:nvSpPr>
          <p:cNvPr id="4" name="Slide Number Placeholder 3"/>
          <p:cNvSpPr>
            <a:spLocks noGrp="1"/>
          </p:cNvSpPr>
          <p:nvPr>
            <p:ph type="sldNum" sz="quarter" idx="12"/>
          </p:nvPr>
        </p:nvSpPr>
        <p:spPr>
          <a:xfrm>
            <a:off x="8077200" y="5562600"/>
            <a:ext cx="762000" cy="1158875"/>
          </a:xfrm>
        </p:spPr>
        <p:txBody>
          <a:bodyPr/>
          <a:lstStyle/>
          <a:p>
            <a:fld id="{5DF4AF72-8C58-4BCB-8C16-E023D9148210}" type="slidenum">
              <a:rPr lang="en-US" sz="4000" smtClean="0">
                <a:solidFill>
                  <a:schemeClr val="bg1"/>
                </a:solidFill>
              </a:rPr>
              <a:t>11</a:t>
            </a:fld>
            <a:endParaRPr lang="en-US" sz="40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9" y="1600200"/>
            <a:ext cx="7705481" cy="4267199"/>
          </a:xfrm>
          <a:prstGeom prst="rect">
            <a:avLst/>
          </a:prstGeom>
        </p:spPr>
      </p:pic>
    </p:spTree>
    <p:extLst>
      <p:ext uri="{BB962C8B-B14F-4D97-AF65-F5344CB8AC3E}">
        <p14:creationId xmlns:p14="http://schemas.microsoft.com/office/powerpoint/2010/main" val="238854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Issues Identified During the Match (continued)</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VTD codes that don’t match Precinct codes</a:t>
            </a:r>
            <a:endParaRPr lang="en-US" dirty="0"/>
          </a:p>
        </p:txBody>
      </p:sp>
      <p:sp>
        <p:nvSpPr>
          <p:cNvPr id="4" name="Slide Number Placeholder 3"/>
          <p:cNvSpPr>
            <a:spLocks noGrp="1"/>
          </p:cNvSpPr>
          <p:nvPr>
            <p:ph type="sldNum" sz="quarter" idx="12"/>
          </p:nvPr>
        </p:nvSpPr>
        <p:spPr>
          <a:xfrm>
            <a:off x="8077200" y="5562600"/>
            <a:ext cx="762000" cy="1158875"/>
          </a:xfrm>
        </p:spPr>
        <p:txBody>
          <a:bodyPr/>
          <a:lstStyle/>
          <a:p>
            <a:fld id="{5DF4AF72-8C58-4BCB-8C16-E023D9148210}" type="slidenum">
              <a:rPr lang="en-US" sz="4000" smtClean="0">
                <a:solidFill>
                  <a:schemeClr val="bg1"/>
                </a:solidFill>
              </a:rPr>
              <a:t>12</a:t>
            </a:fld>
            <a:endParaRPr lang="en-US" sz="40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166256"/>
            <a:ext cx="6096000" cy="3671243"/>
          </a:xfrm>
          <a:prstGeom prst="rect">
            <a:avLst/>
          </a:prstGeom>
        </p:spPr>
      </p:pic>
    </p:spTree>
    <p:extLst>
      <p:ext uri="{BB962C8B-B14F-4D97-AF65-F5344CB8AC3E}">
        <p14:creationId xmlns:p14="http://schemas.microsoft.com/office/powerpoint/2010/main" val="1534657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Issues Identified During the Match (continued)</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Multiple Districts / Split VTDs</a:t>
            </a:r>
            <a:endParaRPr lang="en-US" dirty="0"/>
          </a:p>
        </p:txBody>
      </p:sp>
      <p:sp>
        <p:nvSpPr>
          <p:cNvPr id="4" name="Slide Number Placeholder 3"/>
          <p:cNvSpPr>
            <a:spLocks noGrp="1"/>
          </p:cNvSpPr>
          <p:nvPr>
            <p:ph type="sldNum" sz="quarter" idx="12"/>
          </p:nvPr>
        </p:nvSpPr>
        <p:spPr>
          <a:xfrm>
            <a:off x="8077200" y="5562600"/>
            <a:ext cx="762000" cy="1158875"/>
          </a:xfrm>
        </p:spPr>
        <p:txBody>
          <a:bodyPr/>
          <a:lstStyle/>
          <a:p>
            <a:fld id="{5DF4AF72-8C58-4BCB-8C16-E023D9148210}" type="slidenum">
              <a:rPr lang="en-US" sz="4000" smtClean="0">
                <a:solidFill>
                  <a:schemeClr val="bg1"/>
                </a:solidFill>
              </a:rPr>
              <a:t>13</a:t>
            </a:fld>
            <a:endParaRPr lang="en-US" sz="40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857" y="2362200"/>
            <a:ext cx="4395787" cy="3257436"/>
          </a:xfrm>
          <a:prstGeom prst="rect">
            <a:avLst/>
          </a:prstGeom>
        </p:spPr>
      </p:pic>
    </p:spTree>
    <p:extLst>
      <p:ext uri="{BB962C8B-B14F-4D97-AF65-F5344CB8AC3E}">
        <p14:creationId xmlns:p14="http://schemas.microsoft.com/office/powerpoint/2010/main" val="2525583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Issues Identified During the Match (continued)</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Unaligned Precincts</a:t>
            </a:r>
          </a:p>
          <a:p>
            <a:pPr marL="0" indent="0">
              <a:buNone/>
            </a:pPr>
            <a:endParaRPr lang="en-US"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14</a:t>
            </a:fld>
            <a:endParaRPr lang="en-US" sz="40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133600"/>
            <a:ext cx="6477000" cy="3685190"/>
          </a:xfrm>
          <a:prstGeom prst="rect">
            <a:avLst/>
          </a:prstGeom>
        </p:spPr>
      </p:pic>
    </p:spTree>
    <p:extLst>
      <p:ext uri="{BB962C8B-B14F-4D97-AF65-F5344CB8AC3E}">
        <p14:creationId xmlns:p14="http://schemas.microsoft.com/office/powerpoint/2010/main" val="1509150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Counties </a:t>
            </a:r>
            <a:r>
              <a:rPr lang="en-US" dirty="0" smtClean="0">
                <a:solidFill>
                  <a:schemeClr val="accent2">
                    <a:lumMod val="75000"/>
                  </a:schemeClr>
                </a:solidFill>
              </a:rPr>
              <a:t>where no issues were found</a:t>
            </a:r>
            <a:endParaRPr lang="en-US" dirty="0">
              <a:solidFill>
                <a:schemeClr val="accent2">
                  <a:lumMod val="75000"/>
                </a:schemeClr>
              </a:solidFill>
            </a:endParaRPr>
          </a:p>
        </p:txBody>
      </p:sp>
      <p:sp>
        <p:nvSpPr>
          <p:cNvPr id="3" name="Content Placeholder 2"/>
          <p:cNvSpPr>
            <a:spLocks noGrp="1"/>
          </p:cNvSpPr>
          <p:nvPr>
            <p:ph idx="1"/>
          </p:nvPr>
        </p:nvSpPr>
        <p:spPr>
          <a:xfrm>
            <a:off x="1066800" y="1600200"/>
            <a:ext cx="7162800" cy="4525963"/>
          </a:xfrm>
        </p:spPr>
        <p:txBody>
          <a:bodyPr numCol="2">
            <a:normAutofit/>
          </a:bodyPr>
          <a:lstStyle/>
          <a:p>
            <a:r>
              <a:rPr lang="en-US" sz="4800" dirty="0" smtClean="0"/>
              <a:t>Apache</a:t>
            </a:r>
          </a:p>
          <a:p>
            <a:r>
              <a:rPr lang="en-US" sz="4800" dirty="0" smtClean="0"/>
              <a:t>Coconino</a:t>
            </a:r>
          </a:p>
          <a:p>
            <a:r>
              <a:rPr lang="en-US" sz="4800" dirty="0" smtClean="0"/>
              <a:t>Greenlee</a:t>
            </a:r>
          </a:p>
          <a:p>
            <a:endParaRPr lang="en-US" sz="4800" dirty="0" smtClean="0"/>
          </a:p>
          <a:p>
            <a:endParaRPr lang="en-US" sz="4800" dirty="0"/>
          </a:p>
          <a:p>
            <a:r>
              <a:rPr lang="en-US" sz="4800" dirty="0" smtClean="0"/>
              <a:t>Mohave</a:t>
            </a:r>
          </a:p>
          <a:p>
            <a:r>
              <a:rPr lang="en-US" sz="4800" dirty="0" smtClean="0"/>
              <a:t>Santa Cruz</a:t>
            </a:r>
          </a:p>
          <a:p>
            <a:r>
              <a:rPr lang="en-US" sz="4800" dirty="0" smtClean="0"/>
              <a:t>Yuma</a:t>
            </a: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15</a:t>
            </a:fld>
            <a:endParaRPr lang="en-US" sz="4000" dirty="0">
              <a:solidFill>
                <a:schemeClr val="bg1"/>
              </a:solidFill>
            </a:endParaRPr>
          </a:p>
        </p:txBody>
      </p:sp>
    </p:spTree>
    <p:extLst>
      <p:ext uri="{BB962C8B-B14F-4D97-AF65-F5344CB8AC3E}">
        <p14:creationId xmlns:p14="http://schemas.microsoft.com/office/powerpoint/2010/main" val="1954673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Cochise County</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lstStyle/>
          <a:p>
            <a:r>
              <a:rPr lang="en-US" dirty="0" smtClean="0"/>
              <a:t>Total Precincts: 64</a:t>
            </a:r>
          </a:p>
          <a:p>
            <a:r>
              <a:rPr lang="en-US" dirty="0" smtClean="0"/>
              <a:t>Total Issues: 3</a:t>
            </a:r>
          </a:p>
          <a:p>
            <a:pPr marL="0" indent="0">
              <a:buNone/>
            </a:pPr>
            <a:r>
              <a:rPr lang="en-US" dirty="0" smtClean="0"/>
              <a:t>	-  </a:t>
            </a:r>
            <a:r>
              <a:rPr lang="en-US" dirty="0"/>
              <a:t>VTD area that doesn’t match Precinct 		area: </a:t>
            </a:r>
            <a:r>
              <a:rPr lang="en-US" dirty="0" smtClean="0"/>
              <a:t>3</a:t>
            </a: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16</a:t>
            </a:fld>
            <a:endParaRPr lang="en-US" sz="4000" dirty="0">
              <a:solidFill>
                <a:schemeClr val="bg1"/>
              </a:solidFill>
            </a:endParaRPr>
          </a:p>
        </p:txBody>
      </p:sp>
    </p:spTree>
    <p:extLst>
      <p:ext uri="{BB962C8B-B14F-4D97-AF65-F5344CB8AC3E}">
        <p14:creationId xmlns:p14="http://schemas.microsoft.com/office/powerpoint/2010/main" val="4013869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Cochise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17</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1939126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Cochise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18</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599" cy="4414837"/>
          </a:xfrm>
        </p:spPr>
      </p:pic>
    </p:spTree>
    <p:extLst>
      <p:ext uri="{BB962C8B-B14F-4D97-AF65-F5344CB8AC3E}">
        <p14:creationId xmlns:p14="http://schemas.microsoft.com/office/powerpoint/2010/main" val="473625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Gila County</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lstStyle/>
          <a:p>
            <a:r>
              <a:rPr lang="en-US" dirty="0" smtClean="0"/>
              <a:t>Total Precincts: 39</a:t>
            </a:r>
          </a:p>
          <a:p>
            <a:r>
              <a:rPr lang="en-US" dirty="0" smtClean="0"/>
              <a:t>Total Issues: 4</a:t>
            </a:r>
          </a:p>
          <a:p>
            <a:pPr marL="0" indent="0">
              <a:buNone/>
            </a:pPr>
            <a:r>
              <a:rPr lang="en-US" dirty="0" smtClean="0"/>
              <a:t>	-  VTD codes that don’t match Precinct 		number: 4</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19</a:t>
            </a:fld>
            <a:endParaRPr lang="en-US" sz="4000" dirty="0">
              <a:solidFill>
                <a:schemeClr val="bg1"/>
              </a:solidFill>
            </a:endParaRPr>
          </a:p>
        </p:txBody>
      </p:sp>
    </p:spTree>
    <p:extLst>
      <p:ext uri="{BB962C8B-B14F-4D97-AF65-F5344CB8AC3E}">
        <p14:creationId xmlns:p14="http://schemas.microsoft.com/office/powerpoint/2010/main" val="96174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Introduction</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normAutofit lnSpcReduction="10000"/>
          </a:bodyPr>
          <a:lstStyle/>
          <a:p>
            <a:r>
              <a:rPr lang="en-US" dirty="0" smtClean="0"/>
              <a:t>What are VTDs?</a:t>
            </a:r>
          </a:p>
          <a:p>
            <a:pPr lvl="1"/>
            <a:r>
              <a:rPr lang="en-US" dirty="0" smtClean="0"/>
              <a:t>Voting Tabulation Districts – the level of census geography at which election results are reported</a:t>
            </a:r>
          </a:p>
          <a:p>
            <a:pPr lvl="1"/>
            <a:r>
              <a:rPr lang="en-US" dirty="0" smtClean="0"/>
              <a:t>Based on each county’s precincts</a:t>
            </a:r>
          </a:p>
          <a:p>
            <a:pPr lvl="1"/>
            <a:r>
              <a:rPr lang="en-US" dirty="0" smtClean="0"/>
              <a:t>Intended to allow election results to be related to the census data</a:t>
            </a:r>
          </a:p>
          <a:p>
            <a:r>
              <a:rPr lang="en-US" dirty="0" smtClean="0"/>
              <a:t>How many are in AZ?</a:t>
            </a:r>
          </a:p>
          <a:p>
            <a:pPr lvl="1"/>
            <a:r>
              <a:rPr lang="en-US" dirty="0" smtClean="0"/>
              <a:t>There are 2,224 VTDs in the 2010 Census. </a:t>
            </a:r>
          </a:p>
        </p:txBody>
      </p:sp>
      <p:sp>
        <p:nvSpPr>
          <p:cNvPr id="4" name="Slide Number Placeholder 3"/>
          <p:cNvSpPr>
            <a:spLocks noGrp="1"/>
          </p:cNvSpPr>
          <p:nvPr>
            <p:ph type="sldNum" sz="quarter" idx="12"/>
          </p:nvPr>
        </p:nvSpPr>
        <p:spPr>
          <a:xfrm>
            <a:off x="8077200" y="5562601"/>
            <a:ext cx="838200" cy="1066800"/>
          </a:xfrm>
        </p:spPr>
        <p:txBody>
          <a:bodyPr/>
          <a:lstStyle/>
          <a:p>
            <a:pPr algn="ctr"/>
            <a:fld id="{5DF4AF72-8C58-4BCB-8C16-E023D9148210}" type="slidenum">
              <a:rPr lang="en-US" sz="4000" b="1" smtClean="0">
                <a:solidFill>
                  <a:schemeClr val="bg1"/>
                </a:solidFill>
              </a:rPr>
              <a:pPr algn="ctr"/>
              <a:t>2</a:t>
            </a:fld>
            <a:endParaRPr lang="en-US" sz="4000" b="1" dirty="0">
              <a:solidFill>
                <a:schemeClr val="bg1"/>
              </a:solidFill>
            </a:endParaRPr>
          </a:p>
        </p:txBody>
      </p:sp>
    </p:spTree>
    <p:extLst>
      <p:ext uri="{BB962C8B-B14F-4D97-AF65-F5344CB8AC3E}">
        <p14:creationId xmlns:p14="http://schemas.microsoft.com/office/powerpoint/2010/main" val="789275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Gila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20</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8"/>
          </a:xfrm>
        </p:spPr>
      </p:pic>
    </p:spTree>
    <p:extLst>
      <p:ext uri="{BB962C8B-B14F-4D97-AF65-F5344CB8AC3E}">
        <p14:creationId xmlns:p14="http://schemas.microsoft.com/office/powerpoint/2010/main" val="3133845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Gila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21</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3820958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Graham County</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lstStyle/>
          <a:p>
            <a:r>
              <a:rPr lang="en-US" dirty="0" smtClean="0"/>
              <a:t>Total Precincts: 19</a:t>
            </a:r>
          </a:p>
          <a:p>
            <a:r>
              <a:rPr lang="en-US" dirty="0" smtClean="0"/>
              <a:t>Total Issues: 4</a:t>
            </a:r>
          </a:p>
          <a:p>
            <a:pPr marL="0" indent="0">
              <a:buNone/>
            </a:pPr>
            <a:r>
              <a:rPr lang="en-US" dirty="0" smtClean="0"/>
              <a:t>	-  VTD codes that don’t match Precinct 		number: 1</a:t>
            </a:r>
          </a:p>
          <a:p>
            <a:pPr marL="0" indent="0">
              <a:buNone/>
            </a:pPr>
            <a:r>
              <a:rPr lang="en-US" dirty="0" smtClean="0"/>
              <a:t>	-  VTD </a:t>
            </a:r>
            <a:r>
              <a:rPr lang="en-US" dirty="0"/>
              <a:t>names that don’t match Precinct 		names: </a:t>
            </a:r>
            <a:r>
              <a:rPr lang="en-US" dirty="0" smtClean="0"/>
              <a:t>4</a:t>
            </a: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22</a:t>
            </a:fld>
            <a:endParaRPr lang="en-US" sz="4000" dirty="0">
              <a:solidFill>
                <a:schemeClr val="bg1"/>
              </a:solidFill>
            </a:endParaRPr>
          </a:p>
        </p:txBody>
      </p:sp>
    </p:spTree>
    <p:extLst>
      <p:ext uri="{BB962C8B-B14F-4D97-AF65-F5344CB8AC3E}">
        <p14:creationId xmlns:p14="http://schemas.microsoft.com/office/powerpoint/2010/main" val="3922681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Graham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705600" y="5562600"/>
            <a:ext cx="2133600" cy="1158875"/>
          </a:xfrm>
        </p:spPr>
        <p:txBody>
          <a:bodyPr/>
          <a:lstStyle/>
          <a:p>
            <a:fld id="{5DF4AF72-8C58-4BCB-8C16-E023D9148210}" type="slidenum">
              <a:rPr lang="en-US" sz="4000" smtClean="0">
                <a:solidFill>
                  <a:schemeClr val="bg1"/>
                </a:solidFill>
              </a:rPr>
              <a:t>23</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843563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Graham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24</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348059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La Paz County</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lstStyle/>
          <a:p>
            <a:r>
              <a:rPr lang="en-US" dirty="0" smtClean="0"/>
              <a:t>Total Precincts: 12</a:t>
            </a:r>
          </a:p>
          <a:p>
            <a:r>
              <a:rPr lang="en-US" dirty="0" smtClean="0"/>
              <a:t>Total Issues: 3</a:t>
            </a:r>
          </a:p>
          <a:p>
            <a:pPr marL="0" indent="0">
              <a:buNone/>
            </a:pPr>
            <a:r>
              <a:rPr lang="en-US" dirty="0" smtClean="0"/>
              <a:t>	-  </a:t>
            </a:r>
            <a:r>
              <a:rPr lang="en-US" dirty="0"/>
              <a:t>VTD area that doesn’t match Precinct 		area: </a:t>
            </a:r>
            <a:r>
              <a:rPr lang="en-US" dirty="0" smtClean="0"/>
              <a:t>3</a:t>
            </a:r>
            <a:endParaRPr lang="en-US" dirty="0"/>
          </a:p>
          <a:p>
            <a:pPr marL="0" indent="0">
              <a:buNone/>
            </a:pPr>
            <a:r>
              <a:rPr lang="en-US" dirty="0" smtClean="0"/>
              <a:t>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25</a:t>
            </a:fld>
            <a:endParaRPr lang="en-US" sz="4000" dirty="0">
              <a:solidFill>
                <a:schemeClr val="bg1"/>
              </a:solidFill>
            </a:endParaRPr>
          </a:p>
        </p:txBody>
      </p:sp>
    </p:spTree>
    <p:extLst>
      <p:ext uri="{BB962C8B-B14F-4D97-AF65-F5344CB8AC3E}">
        <p14:creationId xmlns:p14="http://schemas.microsoft.com/office/powerpoint/2010/main" val="739263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La Paz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705600" y="5562600"/>
            <a:ext cx="2133600" cy="1158875"/>
          </a:xfrm>
        </p:spPr>
        <p:txBody>
          <a:bodyPr/>
          <a:lstStyle/>
          <a:p>
            <a:fld id="{5DF4AF72-8C58-4BCB-8C16-E023D9148210}" type="slidenum">
              <a:rPr lang="en-US" sz="4000" smtClean="0">
                <a:solidFill>
                  <a:schemeClr val="bg1"/>
                </a:solidFill>
              </a:rPr>
              <a:t>26</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599" cy="4414837"/>
          </a:xfrm>
        </p:spPr>
      </p:pic>
    </p:spTree>
    <p:extLst>
      <p:ext uri="{BB962C8B-B14F-4D97-AF65-F5344CB8AC3E}">
        <p14:creationId xmlns:p14="http://schemas.microsoft.com/office/powerpoint/2010/main" val="192527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La Paz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27</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599" cy="4414837"/>
          </a:xfrm>
        </p:spPr>
      </p:pic>
    </p:spTree>
    <p:extLst>
      <p:ext uri="{BB962C8B-B14F-4D97-AF65-F5344CB8AC3E}">
        <p14:creationId xmlns:p14="http://schemas.microsoft.com/office/powerpoint/2010/main" val="2376379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 Maricopa County</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normAutofit lnSpcReduction="10000"/>
          </a:bodyPr>
          <a:lstStyle/>
          <a:p>
            <a:r>
              <a:rPr lang="en-US" dirty="0" smtClean="0"/>
              <a:t>Total Precincts: 1,142</a:t>
            </a:r>
          </a:p>
          <a:p>
            <a:r>
              <a:rPr lang="en-US" dirty="0" smtClean="0"/>
              <a:t>Total Issues: 367</a:t>
            </a:r>
          </a:p>
          <a:p>
            <a:pPr marL="0" indent="0">
              <a:buNone/>
            </a:pPr>
            <a:r>
              <a:rPr lang="en-US" dirty="0" smtClean="0"/>
              <a:t>	-  VTD codes that don’t match Precinct 			number: 4</a:t>
            </a:r>
          </a:p>
          <a:p>
            <a:pPr marL="0" indent="0">
              <a:buNone/>
            </a:pPr>
            <a:r>
              <a:rPr lang="en-US" dirty="0"/>
              <a:t>	</a:t>
            </a:r>
            <a:r>
              <a:rPr lang="en-US" dirty="0" smtClean="0"/>
              <a:t>-  VTD names that don’t match Precinct 		names: 281</a:t>
            </a:r>
          </a:p>
          <a:p>
            <a:pPr marL="0" indent="0">
              <a:buNone/>
            </a:pPr>
            <a:r>
              <a:rPr lang="en-US" dirty="0"/>
              <a:t>	</a:t>
            </a:r>
            <a:r>
              <a:rPr lang="en-US" dirty="0" smtClean="0"/>
              <a:t>-  VTD area that doesn’t match Precinct 		area: 47</a:t>
            </a:r>
          </a:p>
          <a:p>
            <a:pPr marL="0" indent="0">
              <a:buNone/>
            </a:pPr>
            <a:endParaRPr lang="en-US"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28</a:t>
            </a:fld>
            <a:endParaRPr lang="en-US" sz="4000" dirty="0">
              <a:solidFill>
                <a:schemeClr val="bg1"/>
              </a:solidFill>
            </a:endParaRPr>
          </a:p>
        </p:txBody>
      </p:sp>
    </p:spTree>
    <p:extLst>
      <p:ext uri="{BB962C8B-B14F-4D97-AF65-F5344CB8AC3E}">
        <p14:creationId xmlns:p14="http://schemas.microsoft.com/office/powerpoint/2010/main" val="3922681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Maricopa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29</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843563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Why do we have to worry about VTDs?</a:t>
            </a:r>
          </a:p>
        </p:txBody>
      </p:sp>
      <p:sp>
        <p:nvSpPr>
          <p:cNvPr id="3" name="Content Placeholder 2"/>
          <p:cNvSpPr>
            <a:spLocks noGrp="1"/>
          </p:cNvSpPr>
          <p:nvPr>
            <p:ph idx="1"/>
          </p:nvPr>
        </p:nvSpPr>
        <p:spPr>
          <a:xfrm>
            <a:off x="457200" y="1600200"/>
            <a:ext cx="7772400" cy="4525963"/>
          </a:xfrm>
        </p:spPr>
        <p:txBody>
          <a:bodyPr>
            <a:normAutofit fontScale="92500" lnSpcReduction="10000"/>
          </a:bodyPr>
          <a:lstStyle/>
          <a:p>
            <a:pPr marL="971550" lvl="1" indent="-514350">
              <a:buAutoNum type="arabicPeriod"/>
            </a:pPr>
            <a:r>
              <a:rPr lang="en-US" dirty="0" smtClean="0"/>
              <a:t>Voting Rights Act</a:t>
            </a:r>
          </a:p>
          <a:p>
            <a:pPr marL="1200150" lvl="2" indent="-342900">
              <a:buFontTx/>
              <a:buChar char="-"/>
            </a:pPr>
            <a:r>
              <a:rPr lang="en-US" dirty="0" smtClean="0"/>
              <a:t>Under Section 5, Arizona's redistricting plans cannot be retrogressive.  The plans cannot weaken or reduce minority voters' rights. </a:t>
            </a:r>
          </a:p>
          <a:p>
            <a:pPr marL="1200150" lvl="2" indent="-342900">
              <a:buFontTx/>
              <a:buChar char="-"/>
            </a:pPr>
            <a:r>
              <a:rPr lang="en-US" dirty="0" smtClean="0"/>
              <a:t>The presence of discrimination can be determined by analyzing population data and election results.</a:t>
            </a:r>
          </a:p>
          <a:p>
            <a:pPr marL="971550" lvl="1" indent="-514350">
              <a:buAutoNum type="arabicPeriod"/>
            </a:pPr>
            <a:r>
              <a:rPr lang="en-US" dirty="0" smtClean="0"/>
              <a:t>Competitiveness</a:t>
            </a:r>
            <a:r>
              <a:rPr lang="en-US" dirty="0"/>
              <a:t>	</a:t>
            </a:r>
            <a:r>
              <a:rPr lang="en-US" sz="2400" dirty="0" smtClean="0"/>
              <a:t> </a:t>
            </a:r>
          </a:p>
          <a:p>
            <a:pPr marL="1200150" lvl="2" indent="-342900">
              <a:buFontTx/>
              <a:buChar char="-"/>
            </a:pPr>
            <a:r>
              <a:rPr lang="en-US" dirty="0" smtClean="0"/>
              <a:t>Prop. 106 establishes competitiveness as one of the  criteria for re-drawing Arizona’s Congressional and Legislative </a:t>
            </a:r>
            <a:r>
              <a:rPr lang="en-US" dirty="0" smtClean="0"/>
              <a:t>Districts</a:t>
            </a:r>
            <a:r>
              <a:rPr lang="en-US" dirty="0" smtClean="0"/>
              <a:t>. </a:t>
            </a:r>
          </a:p>
          <a:p>
            <a:pPr marL="1200150" lvl="2" indent="-342900">
              <a:buFontTx/>
              <a:buChar char="-"/>
            </a:pPr>
            <a:r>
              <a:rPr lang="en-US" dirty="0" smtClean="0"/>
              <a:t>Many measures of competitiveness use past election </a:t>
            </a:r>
            <a:r>
              <a:rPr lang="en-US" dirty="0" smtClean="0"/>
              <a:t>results.</a:t>
            </a:r>
            <a:endParaRPr lang="en-US" dirty="0" smtClean="0"/>
          </a:p>
        </p:txBody>
      </p:sp>
      <p:sp>
        <p:nvSpPr>
          <p:cNvPr id="4" name="Slide Number Placeholder 3"/>
          <p:cNvSpPr>
            <a:spLocks noGrp="1"/>
          </p:cNvSpPr>
          <p:nvPr>
            <p:ph type="sldNum" sz="quarter" idx="12"/>
          </p:nvPr>
        </p:nvSpPr>
        <p:spPr>
          <a:xfrm>
            <a:off x="8077200" y="5562600"/>
            <a:ext cx="838200" cy="1066801"/>
          </a:xfrm>
        </p:spPr>
        <p:txBody>
          <a:bodyPr/>
          <a:lstStyle/>
          <a:p>
            <a:pPr algn="ctr"/>
            <a:fld id="{5DF4AF72-8C58-4BCB-8C16-E023D9148210}" type="slidenum">
              <a:rPr lang="en-US" sz="4000" smtClean="0">
                <a:solidFill>
                  <a:schemeClr val="bg1"/>
                </a:solidFill>
              </a:rPr>
              <a:pPr algn="ctr"/>
              <a:t>3</a:t>
            </a:fld>
            <a:endParaRPr lang="en-US" sz="4000" dirty="0">
              <a:solidFill>
                <a:schemeClr val="bg1"/>
              </a:solidFill>
            </a:endParaRPr>
          </a:p>
        </p:txBody>
      </p:sp>
    </p:spTree>
    <p:extLst>
      <p:ext uri="{BB962C8B-B14F-4D97-AF65-F5344CB8AC3E}">
        <p14:creationId xmlns:p14="http://schemas.microsoft.com/office/powerpoint/2010/main" val="528271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Maricopa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30</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994281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Maricopa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31</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994281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Maricopa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32</a:t>
            </a:fld>
            <a:endParaRPr lang="en-US" sz="4000" dirty="0">
              <a:solidFill>
                <a:schemeClr val="bg1"/>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348059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Maricopa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33</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599" cy="4414837"/>
          </a:xfrm>
        </p:spPr>
      </p:pic>
    </p:spTree>
    <p:extLst>
      <p:ext uri="{BB962C8B-B14F-4D97-AF65-F5344CB8AC3E}">
        <p14:creationId xmlns:p14="http://schemas.microsoft.com/office/powerpoint/2010/main" val="3910919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Navajo County</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lstStyle/>
          <a:p>
            <a:r>
              <a:rPr lang="en-US" dirty="0" smtClean="0"/>
              <a:t>Total Precincts: 54(Census) 70(county)</a:t>
            </a:r>
          </a:p>
          <a:p>
            <a:r>
              <a:rPr lang="en-US" dirty="0" smtClean="0"/>
              <a:t>Total Issues: 12 (Census)</a:t>
            </a:r>
          </a:p>
          <a:p>
            <a:pPr marL="0" indent="0">
              <a:buNone/>
            </a:pPr>
            <a:r>
              <a:rPr lang="en-US" dirty="0" smtClean="0"/>
              <a:t>	-  VTD codes that don’t match Precinct 		number : 2</a:t>
            </a:r>
          </a:p>
          <a:p>
            <a:pPr marL="0" indent="0">
              <a:buNone/>
            </a:pPr>
            <a:r>
              <a:rPr lang="en-US" dirty="0" smtClean="0"/>
              <a:t>	-  </a:t>
            </a:r>
            <a:r>
              <a:rPr lang="en-US" dirty="0"/>
              <a:t>VTD area that doesn’t match Precinct 		area: </a:t>
            </a:r>
            <a:r>
              <a:rPr lang="en-US" dirty="0" smtClean="0"/>
              <a:t>10</a:t>
            </a:r>
          </a:p>
          <a:p>
            <a:pPr marL="0" indent="0">
              <a:buNone/>
            </a:pPr>
            <a:r>
              <a:rPr lang="en-US" dirty="0"/>
              <a:t>	</a:t>
            </a:r>
            <a:r>
              <a:rPr lang="en-US" dirty="0" smtClean="0"/>
              <a:t>-  Extra/Split County Precincts: 16</a:t>
            </a:r>
            <a:endParaRPr lang="en-US" dirty="0"/>
          </a:p>
          <a:p>
            <a:pPr marL="0" indent="0">
              <a:buNone/>
            </a:pPr>
            <a:endParaRPr lang="en-US"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34</a:t>
            </a:fld>
            <a:endParaRPr lang="en-US" sz="4000" dirty="0">
              <a:solidFill>
                <a:schemeClr val="bg1"/>
              </a:solidFill>
            </a:endParaRPr>
          </a:p>
        </p:txBody>
      </p:sp>
    </p:spTree>
    <p:extLst>
      <p:ext uri="{BB962C8B-B14F-4D97-AF65-F5344CB8AC3E}">
        <p14:creationId xmlns:p14="http://schemas.microsoft.com/office/powerpoint/2010/main" val="3922681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Navajo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35</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843563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Navajo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36</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871" y="1371600"/>
            <a:ext cx="5957657" cy="4414838"/>
          </a:xfrm>
        </p:spPr>
      </p:pic>
    </p:spTree>
    <p:extLst>
      <p:ext uri="{BB962C8B-B14F-4D97-AF65-F5344CB8AC3E}">
        <p14:creationId xmlns:p14="http://schemas.microsoft.com/office/powerpoint/2010/main" val="348059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Pima County</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normAutofit lnSpcReduction="10000"/>
          </a:bodyPr>
          <a:lstStyle/>
          <a:p>
            <a:r>
              <a:rPr lang="en-US" dirty="0" smtClean="0"/>
              <a:t>Total Precincts: 417</a:t>
            </a:r>
          </a:p>
          <a:p>
            <a:r>
              <a:rPr lang="en-US" dirty="0" smtClean="0"/>
              <a:t>Total Issues: 45</a:t>
            </a:r>
          </a:p>
          <a:p>
            <a:pPr marL="0" indent="0">
              <a:buNone/>
            </a:pPr>
            <a:r>
              <a:rPr lang="en-US" dirty="0" smtClean="0"/>
              <a:t>	-  VTD codes that don’t match Precinct 		number: 2</a:t>
            </a:r>
          </a:p>
          <a:p>
            <a:pPr marL="0" indent="0">
              <a:buNone/>
            </a:pPr>
            <a:r>
              <a:rPr lang="en-US" dirty="0" smtClean="0"/>
              <a:t>	-  </a:t>
            </a:r>
            <a:r>
              <a:rPr lang="en-US" dirty="0"/>
              <a:t>VTD names that don’t match Precinct 		names: </a:t>
            </a:r>
            <a:r>
              <a:rPr lang="en-US" dirty="0" smtClean="0"/>
              <a:t>2</a:t>
            </a:r>
            <a:endParaRPr lang="en-US" dirty="0"/>
          </a:p>
          <a:p>
            <a:pPr marL="0" indent="0">
              <a:buNone/>
            </a:pPr>
            <a:r>
              <a:rPr lang="en-US" dirty="0"/>
              <a:t>	-  VTD area that doesn’t match Precinct 		area: </a:t>
            </a:r>
            <a:r>
              <a:rPr lang="en-US" dirty="0" smtClean="0"/>
              <a:t>44</a:t>
            </a: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37</a:t>
            </a:fld>
            <a:endParaRPr lang="en-US" sz="4000" dirty="0">
              <a:solidFill>
                <a:schemeClr val="bg1"/>
              </a:solidFill>
            </a:endParaRPr>
          </a:p>
        </p:txBody>
      </p:sp>
    </p:spTree>
    <p:extLst>
      <p:ext uri="{BB962C8B-B14F-4D97-AF65-F5344CB8AC3E}">
        <p14:creationId xmlns:p14="http://schemas.microsoft.com/office/powerpoint/2010/main" val="3922681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Pima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38</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843563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Pima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39</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34805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How are election results matched to the Census?</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normAutofit fontScale="85000" lnSpcReduction="20000"/>
          </a:bodyPr>
          <a:lstStyle/>
          <a:p>
            <a:r>
              <a:rPr lang="en-US" dirty="0" smtClean="0"/>
              <a:t>Census VTDs should match each county’s voting precincts from 2008 and 2010 </a:t>
            </a:r>
          </a:p>
          <a:p>
            <a:pPr lvl="1"/>
            <a:r>
              <a:rPr lang="en-US" dirty="0" smtClean="0"/>
              <a:t>Counties were asked not to change their precincts during these elections.</a:t>
            </a:r>
          </a:p>
          <a:p>
            <a:pPr lvl="1"/>
            <a:r>
              <a:rPr lang="en-US" dirty="0" smtClean="0"/>
              <a:t>Once submitted to the </a:t>
            </a:r>
            <a:r>
              <a:rPr lang="en-US" dirty="0" smtClean="0"/>
              <a:t>Census, </a:t>
            </a:r>
            <a:r>
              <a:rPr lang="en-US" dirty="0" smtClean="0"/>
              <a:t>VTD names cannot be changed.  Unfortunately, </a:t>
            </a:r>
            <a:r>
              <a:rPr lang="en-US" b="1" dirty="0" smtClean="0"/>
              <a:t>the original submission had many scrambled precinct names.</a:t>
            </a:r>
          </a:p>
          <a:p>
            <a:r>
              <a:rPr lang="en-US" dirty="0" smtClean="0"/>
              <a:t>Census VTDs are comprised of Census Blocks</a:t>
            </a:r>
          </a:p>
          <a:p>
            <a:pPr lvl="1"/>
            <a:r>
              <a:rPr lang="en-US" dirty="0" smtClean="0"/>
              <a:t>Once results are matched to the VTDs they are disaggregated to the block level.</a:t>
            </a:r>
          </a:p>
          <a:p>
            <a:pPr lvl="1"/>
            <a:r>
              <a:rPr lang="en-US" dirty="0" smtClean="0"/>
              <a:t>Each block is allocated a percentage of the votes based on their proportion of the VTDs voting age population.</a:t>
            </a:r>
          </a:p>
        </p:txBody>
      </p:sp>
      <p:sp>
        <p:nvSpPr>
          <p:cNvPr id="4" name="Slide Number Placeholder 3"/>
          <p:cNvSpPr>
            <a:spLocks noGrp="1"/>
          </p:cNvSpPr>
          <p:nvPr>
            <p:ph type="sldNum" sz="quarter" idx="12"/>
          </p:nvPr>
        </p:nvSpPr>
        <p:spPr>
          <a:xfrm>
            <a:off x="8229600" y="5486400"/>
            <a:ext cx="457200" cy="1143000"/>
          </a:xfrm>
        </p:spPr>
        <p:txBody>
          <a:bodyPr/>
          <a:lstStyle/>
          <a:p>
            <a:fld id="{5DF4AF72-8C58-4BCB-8C16-E023D9148210}" type="slidenum">
              <a:rPr lang="en-US" sz="4000" smtClean="0">
                <a:solidFill>
                  <a:schemeClr val="bg1"/>
                </a:solidFill>
              </a:rPr>
              <a:t>4</a:t>
            </a:fld>
            <a:endParaRPr lang="en-US" sz="4000" dirty="0">
              <a:solidFill>
                <a:schemeClr val="bg1"/>
              </a:solidFill>
            </a:endParaRPr>
          </a:p>
        </p:txBody>
      </p:sp>
    </p:spTree>
    <p:extLst>
      <p:ext uri="{BB962C8B-B14F-4D97-AF65-F5344CB8AC3E}">
        <p14:creationId xmlns:p14="http://schemas.microsoft.com/office/powerpoint/2010/main" val="4146120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Pinal County</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lstStyle/>
          <a:p>
            <a:r>
              <a:rPr lang="en-US" dirty="0" smtClean="0"/>
              <a:t>Total Precincts: 88</a:t>
            </a:r>
          </a:p>
          <a:p>
            <a:r>
              <a:rPr lang="en-US" dirty="0" smtClean="0"/>
              <a:t>Total Issues: 43</a:t>
            </a:r>
          </a:p>
          <a:p>
            <a:pPr marL="0" indent="0">
              <a:buNone/>
            </a:pPr>
            <a:r>
              <a:rPr lang="en-US" dirty="0" smtClean="0"/>
              <a:t>	-  </a:t>
            </a:r>
            <a:r>
              <a:rPr lang="en-US" dirty="0"/>
              <a:t>VTD names that don’t match Precinct 		names: </a:t>
            </a:r>
            <a:r>
              <a:rPr lang="en-US" dirty="0" smtClean="0"/>
              <a:t>38</a:t>
            </a:r>
            <a:endParaRPr lang="en-US" dirty="0"/>
          </a:p>
          <a:p>
            <a:pPr marL="0" indent="0">
              <a:buNone/>
            </a:pPr>
            <a:r>
              <a:rPr lang="en-US" dirty="0"/>
              <a:t>	-  VTD area that doesn’t match Precinct 		area: </a:t>
            </a:r>
            <a:r>
              <a:rPr lang="en-US" dirty="0" smtClean="0"/>
              <a:t>6</a:t>
            </a: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40</a:t>
            </a:fld>
            <a:endParaRPr lang="en-US" sz="4000" dirty="0">
              <a:solidFill>
                <a:schemeClr val="bg1"/>
              </a:solidFill>
            </a:endParaRPr>
          </a:p>
        </p:txBody>
      </p:sp>
    </p:spTree>
    <p:extLst>
      <p:ext uri="{BB962C8B-B14F-4D97-AF65-F5344CB8AC3E}">
        <p14:creationId xmlns:p14="http://schemas.microsoft.com/office/powerpoint/2010/main" val="3922681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Pinal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41</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843563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Pinal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42</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600" cy="4414837"/>
          </a:xfrm>
        </p:spPr>
      </p:pic>
    </p:spTree>
    <p:extLst>
      <p:ext uri="{BB962C8B-B14F-4D97-AF65-F5344CB8AC3E}">
        <p14:creationId xmlns:p14="http://schemas.microsoft.com/office/powerpoint/2010/main" val="348059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Yavapai County</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lstStyle/>
          <a:p>
            <a:r>
              <a:rPr lang="en-US" dirty="0" smtClean="0"/>
              <a:t>Total Precincts: 112</a:t>
            </a:r>
          </a:p>
          <a:p>
            <a:r>
              <a:rPr lang="en-US" dirty="0" smtClean="0"/>
              <a:t>Total Issues: 19</a:t>
            </a:r>
          </a:p>
          <a:p>
            <a:pPr marL="0" indent="0">
              <a:buNone/>
            </a:pPr>
            <a:r>
              <a:rPr lang="en-US" dirty="0" smtClean="0"/>
              <a:t>	-  </a:t>
            </a:r>
            <a:r>
              <a:rPr lang="en-US" dirty="0"/>
              <a:t>VTD names that don’t match Precinct 		names: </a:t>
            </a:r>
            <a:r>
              <a:rPr lang="en-US" dirty="0" smtClean="0"/>
              <a:t>14</a:t>
            </a:r>
            <a:endParaRPr lang="en-US" dirty="0"/>
          </a:p>
          <a:p>
            <a:pPr marL="0" indent="0">
              <a:buNone/>
            </a:pPr>
            <a:r>
              <a:rPr lang="en-US" dirty="0"/>
              <a:t>	-  VTD area that doesn’t match Precinct 		area: </a:t>
            </a:r>
            <a:r>
              <a:rPr lang="en-US" dirty="0" smtClean="0"/>
              <a:t>6</a:t>
            </a: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43</a:t>
            </a:fld>
            <a:endParaRPr lang="en-US" sz="4000" dirty="0">
              <a:solidFill>
                <a:schemeClr val="bg1"/>
              </a:solidFill>
            </a:endParaRPr>
          </a:p>
        </p:txBody>
      </p:sp>
    </p:spTree>
    <p:extLst>
      <p:ext uri="{BB962C8B-B14F-4D97-AF65-F5344CB8AC3E}">
        <p14:creationId xmlns:p14="http://schemas.microsoft.com/office/powerpoint/2010/main" val="1234570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Yavapai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44</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599" cy="4414837"/>
          </a:xfrm>
        </p:spPr>
      </p:pic>
    </p:spTree>
    <p:extLst>
      <p:ext uri="{BB962C8B-B14F-4D97-AF65-F5344CB8AC3E}">
        <p14:creationId xmlns:p14="http://schemas.microsoft.com/office/powerpoint/2010/main" val="2176304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Yavapai County (continued)</a:t>
            </a:r>
            <a:endParaRPr lang="en-US" dirty="0">
              <a:solidFill>
                <a:schemeClr val="accent2">
                  <a:lumMod val="75000"/>
                </a:schemeClr>
              </a:solidFill>
            </a:endParaRPr>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45</a:t>
            </a:fld>
            <a:endParaRPr lang="en-US" sz="40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7848599" cy="4414837"/>
          </a:xfrm>
        </p:spPr>
      </p:pic>
    </p:spTree>
    <p:extLst>
      <p:ext uri="{BB962C8B-B14F-4D97-AF65-F5344CB8AC3E}">
        <p14:creationId xmlns:p14="http://schemas.microsoft.com/office/powerpoint/2010/main" val="338511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AIRC Matching Resources</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8229600" cy="4343400"/>
          </a:xfrm>
        </p:spPr>
        <p:txBody>
          <a:bodyPr>
            <a:normAutofit fontScale="85000" lnSpcReduction="20000"/>
          </a:bodyPr>
          <a:lstStyle/>
          <a:p>
            <a:r>
              <a:rPr lang="en-US" dirty="0" smtClean="0"/>
              <a:t>Workbook outlining all matches</a:t>
            </a:r>
          </a:p>
          <a:p>
            <a:pPr marL="0" indent="0">
              <a:buNone/>
            </a:pPr>
            <a:r>
              <a:rPr lang="en-US" sz="2000" i="1" dirty="0" smtClean="0"/>
              <a:t>	</a:t>
            </a:r>
            <a:r>
              <a:rPr lang="en-US" sz="2800" i="1" dirty="0" smtClean="0"/>
              <a:t>Census </a:t>
            </a:r>
            <a:r>
              <a:rPr lang="en-US" sz="2800" i="1" dirty="0"/>
              <a:t>VTD to County Precinct Verification </a:t>
            </a:r>
            <a:r>
              <a:rPr lang="en-US" sz="2800" i="1" dirty="0" smtClean="0"/>
              <a:t>Worksheet.xls</a:t>
            </a:r>
            <a:endParaRPr lang="en-US" sz="2800" dirty="0" smtClean="0"/>
          </a:p>
          <a:p>
            <a:endParaRPr lang="en-US" sz="2800" dirty="0" smtClean="0"/>
          </a:p>
          <a:p>
            <a:r>
              <a:rPr lang="en-US" dirty="0" smtClean="0"/>
              <a:t>VTD to Precinct match key</a:t>
            </a:r>
          </a:p>
          <a:p>
            <a:pPr marL="457200" lvl="1" indent="0">
              <a:buNone/>
            </a:pPr>
            <a:r>
              <a:rPr lang="en-US" dirty="0"/>
              <a:t>	</a:t>
            </a:r>
            <a:r>
              <a:rPr lang="en-US" i="1" dirty="0" smtClean="0"/>
              <a:t>census_vtd_to_irc_prec_key.txt </a:t>
            </a:r>
            <a:r>
              <a:rPr lang="en-US" dirty="0" smtClean="0"/>
              <a:t>  or</a:t>
            </a:r>
          </a:p>
          <a:p>
            <a:pPr marL="457200" lvl="1" indent="0">
              <a:buNone/>
            </a:pPr>
            <a:r>
              <a:rPr lang="en-US" dirty="0"/>
              <a:t>	</a:t>
            </a:r>
            <a:r>
              <a:rPr lang="en-US" i="1" dirty="0" err="1" smtClean="0"/>
              <a:t>census_vtd_to_irc_prec_key.dbf</a:t>
            </a:r>
            <a:endParaRPr lang="en-US" i="1" dirty="0" smtClean="0"/>
          </a:p>
          <a:p>
            <a:endParaRPr lang="en-US" dirty="0" smtClean="0"/>
          </a:p>
          <a:p>
            <a:r>
              <a:rPr lang="en-US" dirty="0" smtClean="0"/>
              <a:t>Available on IRC website- 	</a:t>
            </a:r>
          </a:p>
          <a:p>
            <a:pPr marL="457200" lvl="1" indent="0">
              <a:buNone/>
            </a:pPr>
            <a:r>
              <a:rPr lang="en-US" i="1" dirty="0">
                <a:solidFill>
                  <a:schemeClr val="tx2"/>
                </a:solidFill>
              </a:rPr>
              <a:t>	</a:t>
            </a:r>
            <a:r>
              <a:rPr lang="en-US" i="1" dirty="0" smtClean="0">
                <a:solidFill>
                  <a:schemeClr val="tx2"/>
                </a:solidFill>
              </a:rPr>
              <a:t>www.azredistricting.org</a:t>
            </a:r>
            <a:endParaRPr lang="en-US" i="1" dirty="0">
              <a:solidFill>
                <a:schemeClr val="tx2"/>
              </a:solidFill>
            </a:endParaRPr>
          </a:p>
          <a:p>
            <a:endParaRPr lang="en-US" dirty="0" smtClean="0"/>
          </a:p>
          <a:p>
            <a:pPr marL="0" indent="0">
              <a:buNone/>
            </a:pPr>
            <a:r>
              <a:rPr lang="en-US" dirty="0"/>
              <a:t>	</a:t>
            </a:r>
            <a:endParaRPr lang="en-US" sz="2000" i="1" dirty="0"/>
          </a:p>
        </p:txBody>
      </p:sp>
      <p:sp>
        <p:nvSpPr>
          <p:cNvPr id="4" name="Slide Number Placeholder 3"/>
          <p:cNvSpPr>
            <a:spLocks noGrp="1"/>
          </p:cNvSpPr>
          <p:nvPr>
            <p:ph type="sldNum" sz="quarter" idx="12"/>
          </p:nvPr>
        </p:nvSpPr>
        <p:spPr>
          <a:xfrm>
            <a:off x="6553200" y="5562600"/>
            <a:ext cx="2286000" cy="1158875"/>
          </a:xfrm>
        </p:spPr>
        <p:txBody>
          <a:bodyPr/>
          <a:lstStyle/>
          <a:p>
            <a:fld id="{5DF4AF72-8C58-4BCB-8C16-E023D9148210}" type="slidenum">
              <a:rPr lang="en-US" sz="4000" smtClean="0">
                <a:solidFill>
                  <a:schemeClr val="bg1"/>
                </a:solidFill>
              </a:rPr>
              <a:t>46</a:t>
            </a:fld>
            <a:endParaRPr lang="en-US" sz="4000" dirty="0">
              <a:solidFill>
                <a:schemeClr val="bg1"/>
              </a:solidFill>
            </a:endParaRPr>
          </a:p>
        </p:txBody>
      </p:sp>
    </p:spTree>
    <p:extLst>
      <p:ext uri="{BB962C8B-B14F-4D97-AF65-F5344CB8AC3E}">
        <p14:creationId xmlns:p14="http://schemas.microsoft.com/office/powerpoint/2010/main" val="240517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What issues are there?</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419600"/>
          </a:xfrm>
        </p:spPr>
        <p:txBody>
          <a:bodyPr/>
          <a:lstStyle/>
          <a:p>
            <a:r>
              <a:rPr lang="en-US" dirty="0" smtClean="0"/>
              <a:t>Census VTDs are wrong in some places</a:t>
            </a:r>
          </a:p>
          <a:p>
            <a:pPr lvl="1"/>
            <a:r>
              <a:rPr lang="en-US" dirty="0" smtClean="0"/>
              <a:t>Of the 2,224 VTDs in AZ, we have found that many cannot be easily matched.</a:t>
            </a:r>
          </a:p>
          <a:p>
            <a:r>
              <a:rPr lang="en-US" dirty="0" smtClean="0"/>
              <a:t>If the correct election results are not assigned to the correct geographic area it will be impossible to perform correct Voting Rights Act and competitiveness analysis.</a:t>
            </a:r>
            <a:endParaRPr lang="en-US" dirty="0"/>
          </a:p>
        </p:txBody>
      </p:sp>
      <p:sp>
        <p:nvSpPr>
          <p:cNvPr id="4" name="Slide Number Placeholder 3"/>
          <p:cNvSpPr>
            <a:spLocks noGrp="1"/>
          </p:cNvSpPr>
          <p:nvPr>
            <p:ph type="sldNum" sz="quarter" idx="12"/>
          </p:nvPr>
        </p:nvSpPr>
        <p:spPr>
          <a:xfrm>
            <a:off x="8229600" y="5486401"/>
            <a:ext cx="457200" cy="1143000"/>
          </a:xfrm>
        </p:spPr>
        <p:txBody>
          <a:bodyPr/>
          <a:lstStyle/>
          <a:p>
            <a:fld id="{5DF4AF72-8C58-4BCB-8C16-E023D9148210}" type="slidenum">
              <a:rPr lang="en-US" sz="4000" smtClean="0">
                <a:solidFill>
                  <a:schemeClr val="bg1"/>
                </a:solidFill>
              </a:rPr>
              <a:t>5</a:t>
            </a:fld>
            <a:endParaRPr lang="en-US" sz="4000" dirty="0">
              <a:solidFill>
                <a:schemeClr val="bg1"/>
              </a:solidFill>
            </a:endParaRPr>
          </a:p>
        </p:txBody>
      </p:sp>
    </p:spTree>
    <p:extLst>
      <p:ext uri="{BB962C8B-B14F-4D97-AF65-F5344CB8AC3E}">
        <p14:creationId xmlns:p14="http://schemas.microsoft.com/office/powerpoint/2010/main" val="1911549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Methods for Identifying VTDs and Precincts</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normAutofit fontScale="85000" lnSpcReduction="20000"/>
          </a:bodyPr>
          <a:lstStyle/>
          <a:p>
            <a:r>
              <a:rPr lang="en-US" dirty="0" smtClean="0"/>
              <a:t>Unique Codes</a:t>
            </a:r>
          </a:p>
          <a:p>
            <a:pPr lvl="1"/>
            <a:r>
              <a:rPr lang="en-US" dirty="0" smtClean="0"/>
              <a:t>Census VTDs come with a unique code (VTD_code) </a:t>
            </a:r>
          </a:p>
          <a:p>
            <a:pPr lvl="1"/>
            <a:r>
              <a:rPr lang="en-US" dirty="0" smtClean="0"/>
              <a:t>Code is comprised of the county’s 5 digit fips code and the unique precinct number</a:t>
            </a:r>
          </a:p>
          <a:p>
            <a:pPr lvl="2"/>
            <a:r>
              <a:rPr lang="en-US" dirty="0" smtClean="0"/>
              <a:t>Example- Maricopa’s Alta Vista Precinct </a:t>
            </a:r>
          </a:p>
          <a:p>
            <a:pPr lvl="3"/>
            <a:r>
              <a:rPr lang="en-US" dirty="0" smtClean="0"/>
              <a:t>Fips = </a:t>
            </a:r>
            <a:r>
              <a:rPr lang="en-US" dirty="0" smtClean="0">
                <a:solidFill>
                  <a:srgbClr val="FF0000"/>
                </a:solidFill>
              </a:rPr>
              <a:t>04013</a:t>
            </a:r>
          </a:p>
          <a:p>
            <a:pPr lvl="3"/>
            <a:r>
              <a:rPr lang="en-US" dirty="0" smtClean="0"/>
              <a:t>Precinct # = </a:t>
            </a:r>
            <a:r>
              <a:rPr lang="en-US" dirty="0" smtClean="0">
                <a:solidFill>
                  <a:srgbClr val="0070C0"/>
                </a:solidFill>
              </a:rPr>
              <a:t>15</a:t>
            </a:r>
          </a:p>
          <a:p>
            <a:pPr lvl="3"/>
            <a:r>
              <a:rPr lang="en-US" dirty="0" smtClean="0"/>
              <a:t>VTD_code = </a:t>
            </a:r>
            <a:r>
              <a:rPr lang="en-US" dirty="0" smtClean="0">
                <a:solidFill>
                  <a:srgbClr val="FF0000"/>
                </a:solidFill>
              </a:rPr>
              <a:t>04013</a:t>
            </a:r>
            <a:r>
              <a:rPr lang="en-US" dirty="0" smtClean="0">
                <a:solidFill>
                  <a:srgbClr val="0070C0"/>
                </a:solidFill>
              </a:rPr>
              <a:t>15</a:t>
            </a:r>
          </a:p>
          <a:p>
            <a:pPr lvl="1"/>
            <a:r>
              <a:rPr lang="en-US" dirty="0" smtClean="0"/>
              <a:t>No consistency even among the VTD codes </a:t>
            </a:r>
          </a:p>
          <a:p>
            <a:pPr lvl="2"/>
            <a:r>
              <a:rPr lang="en-US" dirty="0" smtClean="0"/>
              <a:t>Some counties “zero fill”</a:t>
            </a:r>
          </a:p>
          <a:p>
            <a:pPr lvl="2"/>
            <a:r>
              <a:rPr lang="en-US" dirty="0" smtClean="0"/>
              <a:t>Example:</a:t>
            </a:r>
          </a:p>
          <a:p>
            <a:pPr lvl="3"/>
            <a:r>
              <a:rPr lang="en-US" dirty="0" smtClean="0"/>
              <a:t>Maricopa’s Alta Vista Precinct VTD_code = </a:t>
            </a:r>
            <a:r>
              <a:rPr lang="en-US" dirty="0" smtClean="0">
                <a:solidFill>
                  <a:srgbClr val="FF0000"/>
                </a:solidFill>
              </a:rPr>
              <a:t>04013</a:t>
            </a:r>
            <a:r>
              <a:rPr lang="en-US" dirty="0" smtClean="0">
                <a:solidFill>
                  <a:srgbClr val="0070C0"/>
                </a:solidFill>
              </a:rPr>
              <a:t>15</a:t>
            </a:r>
          </a:p>
          <a:p>
            <a:pPr lvl="3"/>
            <a:r>
              <a:rPr lang="en-US" dirty="0" smtClean="0"/>
              <a:t>Yavapai’s Castle Hot Springs 1 Precinct VTD_code = </a:t>
            </a:r>
            <a:r>
              <a:rPr lang="en-US" dirty="0" smtClean="0">
                <a:solidFill>
                  <a:srgbClr val="FF0000"/>
                </a:solidFill>
              </a:rPr>
              <a:t>04025</a:t>
            </a:r>
            <a:r>
              <a:rPr lang="en-US" dirty="0" smtClean="0">
                <a:solidFill>
                  <a:srgbClr val="0070C0"/>
                </a:solidFill>
              </a:rPr>
              <a:t>015</a:t>
            </a:r>
          </a:p>
          <a:p>
            <a:pPr lvl="2"/>
            <a:endParaRPr lang="en-US" dirty="0" smtClean="0"/>
          </a:p>
          <a:p>
            <a:pPr marL="0" indent="0">
              <a:buNone/>
            </a:pPr>
            <a:endParaRPr lang="en-US" dirty="0"/>
          </a:p>
        </p:txBody>
      </p:sp>
      <p:sp>
        <p:nvSpPr>
          <p:cNvPr id="6" name="Slide Number Placeholder 5"/>
          <p:cNvSpPr>
            <a:spLocks noGrp="1"/>
          </p:cNvSpPr>
          <p:nvPr>
            <p:ph type="sldNum" sz="quarter" idx="12"/>
          </p:nvPr>
        </p:nvSpPr>
        <p:spPr>
          <a:xfrm>
            <a:off x="8229600" y="5486400"/>
            <a:ext cx="457200" cy="1235075"/>
          </a:xfrm>
        </p:spPr>
        <p:txBody>
          <a:bodyPr/>
          <a:lstStyle/>
          <a:p>
            <a:fld id="{5DF4AF72-8C58-4BCB-8C16-E023D9148210}" type="slidenum">
              <a:rPr lang="en-US" sz="4000" smtClean="0">
                <a:solidFill>
                  <a:schemeClr val="bg1"/>
                </a:solidFill>
              </a:rPr>
              <a:t>6</a:t>
            </a:fld>
            <a:endParaRPr lang="en-US" sz="4000" dirty="0">
              <a:solidFill>
                <a:schemeClr val="bg1"/>
              </a:solidFill>
            </a:endParaRPr>
          </a:p>
        </p:txBody>
      </p:sp>
    </p:spTree>
    <p:extLst>
      <p:ext uri="{BB962C8B-B14F-4D97-AF65-F5344CB8AC3E}">
        <p14:creationId xmlns:p14="http://schemas.microsoft.com/office/powerpoint/2010/main" val="1798959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Methods for Identifying VTDs and Precincts (continued)</a:t>
            </a:r>
            <a:endParaRPr lang="en-US" dirty="0">
              <a:solidFill>
                <a:schemeClr val="accent2">
                  <a:lumMod val="75000"/>
                </a:schemeClr>
              </a:solidFill>
            </a:endParaRPr>
          </a:p>
        </p:txBody>
      </p:sp>
      <p:sp>
        <p:nvSpPr>
          <p:cNvPr id="3" name="Content Placeholder 2"/>
          <p:cNvSpPr>
            <a:spLocks noGrp="1"/>
          </p:cNvSpPr>
          <p:nvPr>
            <p:ph idx="1"/>
          </p:nvPr>
        </p:nvSpPr>
        <p:spPr>
          <a:xfrm>
            <a:off x="304800" y="1600201"/>
            <a:ext cx="7924800" cy="4343400"/>
          </a:xfrm>
        </p:spPr>
        <p:txBody>
          <a:bodyPr>
            <a:normAutofit fontScale="92500" lnSpcReduction="10000"/>
          </a:bodyPr>
          <a:lstStyle/>
          <a:p>
            <a:r>
              <a:rPr lang="en-US" dirty="0" smtClean="0"/>
              <a:t>Name</a:t>
            </a:r>
          </a:p>
          <a:p>
            <a:pPr lvl="1"/>
            <a:r>
              <a:rPr lang="en-US" dirty="0" smtClean="0"/>
              <a:t>Census has a VTD_name field</a:t>
            </a:r>
          </a:p>
          <a:p>
            <a:pPr lvl="1"/>
            <a:r>
              <a:rPr lang="en-US" dirty="0" smtClean="0"/>
              <a:t>County’s also have names for their precincts</a:t>
            </a:r>
          </a:p>
          <a:p>
            <a:pPr lvl="1"/>
            <a:r>
              <a:rPr lang="en-US" dirty="0" smtClean="0"/>
              <a:t>Sometimes there are minor differences that prevent automated matches</a:t>
            </a:r>
          </a:p>
          <a:p>
            <a:pPr lvl="1"/>
            <a:r>
              <a:rPr lang="en-US" dirty="0" smtClean="0"/>
              <a:t>Examples:</a:t>
            </a:r>
          </a:p>
          <a:p>
            <a:pPr lvl="2"/>
            <a:r>
              <a:rPr lang="en-US" dirty="0" smtClean="0"/>
              <a:t>Census  = </a:t>
            </a:r>
            <a:r>
              <a:rPr lang="en-US" b="1" dirty="0" smtClean="0"/>
              <a:t>VILLA LA PAZ</a:t>
            </a:r>
            <a:r>
              <a:rPr lang="en-US" dirty="0" smtClean="0"/>
              <a:t>, County = </a:t>
            </a:r>
            <a:r>
              <a:rPr lang="en-US" b="1" dirty="0" smtClean="0"/>
              <a:t>VILLA DE PAZ</a:t>
            </a:r>
          </a:p>
          <a:p>
            <a:pPr lvl="2"/>
            <a:r>
              <a:rPr lang="en-US" dirty="0" smtClean="0"/>
              <a:t>Census = </a:t>
            </a:r>
            <a:r>
              <a:rPr lang="en-US" b="1" dirty="0" smtClean="0"/>
              <a:t>Santan Heights</a:t>
            </a:r>
            <a:r>
              <a:rPr lang="en-US" dirty="0" smtClean="0"/>
              <a:t>, County = </a:t>
            </a:r>
            <a:r>
              <a:rPr lang="en-US" b="1" dirty="0" smtClean="0"/>
              <a:t>SAN TAN HEIGHTS</a:t>
            </a:r>
          </a:p>
          <a:p>
            <a:pPr lvl="2"/>
            <a:r>
              <a:rPr lang="en-US" dirty="0" smtClean="0"/>
              <a:t>Census = </a:t>
            </a:r>
            <a:r>
              <a:rPr lang="en-US" b="1" dirty="0" smtClean="0"/>
              <a:t>Apache Junction NW</a:t>
            </a:r>
            <a:r>
              <a:rPr lang="en-US" dirty="0" smtClean="0"/>
              <a:t>, County = </a:t>
            </a:r>
            <a:r>
              <a:rPr lang="en-US" b="1" dirty="0" smtClean="0"/>
              <a:t>APACHE JCT NW</a:t>
            </a:r>
          </a:p>
          <a:p>
            <a:pPr lvl="2"/>
            <a:r>
              <a:rPr lang="en-US" dirty="0" smtClean="0"/>
              <a:t>Census = </a:t>
            </a:r>
            <a:r>
              <a:rPr lang="en-US" b="1" dirty="0" smtClean="0"/>
              <a:t>Kearny</a:t>
            </a:r>
            <a:r>
              <a:rPr lang="en-US" dirty="0" smtClean="0"/>
              <a:t>, County = </a:t>
            </a:r>
            <a:r>
              <a:rPr lang="en-US" b="1" dirty="0" smtClean="0"/>
              <a:t>KEARNEY</a:t>
            </a:r>
            <a:endParaRPr lang="en-US" b="1" dirty="0"/>
          </a:p>
        </p:txBody>
      </p:sp>
      <p:sp>
        <p:nvSpPr>
          <p:cNvPr id="4" name="Slide Number Placeholder 3"/>
          <p:cNvSpPr>
            <a:spLocks noGrp="1"/>
          </p:cNvSpPr>
          <p:nvPr>
            <p:ph type="sldNum" sz="quarter" idx="12"/>
          </p:nvPr>
        </p:nvSpPr>
        <p:spPr>
          <a:xfrm>
            <a:off x="8229600" y="5562600"/>
            <a:ext cx="457200" cy="1158875"/>
          </a:xfrm>
        </p:spPr>
        <p:txBody>
          <a:bodyPr/>
          <a:lstStyle/>
          <a:p>
            <a:fld id="{5DF4AF72-8C58-4BCB-8C16-E023D9148210}" type="slidenum">
              <a:rPr lang="en-US" sz="4000" smtClean="0">
                <a:solidFill>
                  <a:schemeClr val="bg1"/>
                </a:solidFill>
              </a:rPr>
              <a:t>7</a:t>
            </a:fld>
            <a:endParaRPr lang="en-US" sz="4000" dirty="0">
              <a:solidFill>
                <a:schemeClr val="bg1"/>
              </a:solidFill>
            </a:endParaRPr>
          </a:p>
        </p:txBody>
      </p:sp>
    </p:spTree>
    <p:extLst>
      <p:ext uri="{BB962C8B-B14F-4D97-AF65-F5344CB8AC3E}">
        <p14:creationId xmlns:p14="http://schemas.microsoft.com/office/powerpoint/2010/main" val="180361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r>
              <a:rPr lang="en-US" dirty="0" smtClean="0">
                <a:solidFill>
                  <a:schemeClr val="accent2">
                    <a:lumMod val="75000"/>
                  </a:schemeClr>
                </a:solidFill>
              </a:rPr>
              <a:t>Methods for Identifying VTDs and Precincts (continued)</a:t>
            </a:r>
            <a:endParaRPr lang="en-US" dirty="0"/>
          </a:p>
        </p:txBody>
      </p:sp>
      <p:sp>
        <p:nvSpPr>
          <p:cNvPr id="3" name="Content Placeholder 2"/>
          <p:cNvSpPr>
            <a:spLocks noGrp="1"/>
          </p:cNvSpPr>
          <p:nvPr>
            <p:ph idx="1"/>
          </p:nvPr>
        </p:nvSpPr>
        <p:spPr>
          <a:xfrm>
            <a:off x="457200" y="1600201"/>
            <a:ext cx="7772400" cy="4343400"/>
          </a:xfrm>
        </p:spPr>
        <p:txBody>
          <a:bodyPr/>
          <a:lstStyle/>
          <a:p>
            <a:r>
              <a:rPr lang="en-US" dirty="0" smtClean="0"/>
              <a:t>Location and Shape</a:t>
            </a:r>
          </a:p>
          <a:p>
            <a:pPr lvl="1"/>
            <a:r>
              <a:rPr lang="en-US" dirty="0" smtClean="0"/>
              <a:t>Each VTD occupies a unique spot on the map as does each County Precinct</a:t>
            </a:r>
          </a:p>
          <a:p>
            <a:pPr lvl="1"/>
            <a:r>
              <a:rPr lang="en-US" dirty="0" smtClean="0"/>
              <a:t>Shape can be used to match County Precincts to Census VTDs</a:t>
            </a:r>
          </a:p>
          <a:p>
            <a:pPr lvl="2"/>
            <a:r>
              <a:rPr lang="en-US" dirty="0" smtClean="0"/>
              <a:t>This is done by comparing total area or perimeter length</a:t>
            </a:r>
          </a:p>
        </p:txBody>
      </p:sp>
      <p:sp>
        <p:nvSpPr>
          <p:cNvPr id="4" name="Slide Number Placeholder 3"/>
          <p:cNvSpPr>
            <a:spLocks noGrp="1"/>
          </p:cNvSpPr>
          <p:nvPr>
            <p:ph type="sldNum" sz="quarter" idx="12"/>
          </p:nvPr>
        </p:nvSpPr>
        <p:spPr>
          <a:xfrm>
            <a:off x="8229600" y="5562600"/>
            <a:ext cx="457200" cy="1158875"/>
          </a:xfrm>
        </p:spPr>
        <p:txBody>
          <a:bodyPr/>
          <a:lstStyle/>
          <a:p>
            <a:fld id="{5DF4AF72-8C58-4BCB-8C16-E023D9148210}" type="slidenum">
              <a:rPr lang="en-US" sz="4000" smtClean="0">
                <a:solidFill>
                  <a:schemeClr val="bg1"/>
                </a:solidFill>
              </a:rPr>
              <a:t>8</a:t>
            </a:fld>
            <a:endParaRPr lang="en-US" sz="4000" dirty="0">
              <a:solidFill>
                <a:schemeClr val="bg1"/>
              </a:solidFill>
            </a:endParaRPr>
          </a:p>
        </p:txBody>
      </p:sp>
    </p:spTree>
    <p:extLst>
      <p:ext uri="{BB962C8B-B14F-4D97-AF65-F5344CB8AC3E}">
        <p14:creationId xmlns:p14="http://schemas.microsoft.com/office/powerpoint/2010/main" val="4202412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dirty="0" smtClean="0">
                <a:solidFill>
                  <a:schemeClr val="accent2">
                    <a:lumMod val="75000"/>
                  </a:schemeClr>
                </a:solidFill>
              </a:rPr>
              <a:t>How was the match done?</a:t>
            </a:r>
            <a:endParaRPr lang="en-US" dirty="0">
              <a:solidFill>
                <a:schemeClr val="accent2">
                  <a:lumMod val="75000"/>
                </a:schemeClr>
              </a:solidFill>
            </a:endParaRPr>
          </a:p>
        </p:txBody>
      </p:sp>
      <p:sp>
        <p:nvSpPr>
          <p:cNvPr id="3" name="Content Placeholder 2"/>
          <p:cNvSpPr>
            <a:spLocks noGrp="1"/>
          </p:cNvSpPr>
          <p:nvPr>
            <p:ph idx="1"/>
          </p:nvPr>
        </p:nvSpPr>
        <p:spPr>
          <a:xfrm>
            <a:off x="457200" y="1600201"/>
            <a:ext cx="7772400" cy="4343400"/>
          </a:xfrm>
        </p:spPr>
        <p:txBody>
          <a:bodyPr>
            <a:normAutofit fontScale="92500" lnSpcReduction="20000"/>
          </a:bodyPr>
          <a:lstStyle/>
          <a:p>
            <a:r>
              <a:rPr lang="en-US" dirty="0" smtClean="0"/>
              <a:t>Strategic Telemetry called every county and requested maps of their precincts, when possible we used .shp files that could be viewed directly in Maptitude.  We also were able to work with .pdf maps and maps from election result reporting </a:t>
            </a:r>
            <a:r>
              <a:rPr lang="en-US" dirty="0" smtClean="0"/>
              <a:t>websites.</a:t>
            </a:r>
            <a:endParaRPr lang="en-US" dirty="0" smtClean="0"/>
          </a:p>
          <a:p>
            <a:r>
              <a:rPr lang="en-US" dirty="0" smtClean="0"/>
              <a:t>The match was conducted by one person and verified by </a:t>
            </a:r>
            <a:r>
              <a:rPr lang="en-US" dirty="0" smtClean="0"/>
              <a:t>another.</a:t>
            </a:r>
            <a:endParaRPr lang="en-US" dirty="0" smtClean="0"/>
          </a:p>
          <a:p>
            <a:r>
              <a:rPr lang="en-US" dirty="0" smtClean="0"/>
              <a:t>All available identifiable features were used to conduct the </a:t>
            </a:r>
            <a:r>
              <a:rPr lang="en-US" dirty="0" smtClean="0"/>
              <a:t>match.</a:t>
            </a:r>
            <a:endParaRPr lang="en-US" dirty="0"/>
          </a:p>
        </p:txBody>
      </p:sp>
      <p:sp>
        <p:nvSpPr>
          <p:cNvPr id="4" name="Slide Number Placeholder 3"/>
          <p:cNvSpPr>
            <a:spLocks noGrp="1"/>
          </p:cNvSpPr>
          <p:nvPr>
            <p:ph type="sldNum" sz="quarter" idx="12"/>
          </p:nvPr>
        </p:nvSpPr>
        <p:spPr>
          <a:xfrm>
            <a:off x="8229600" y="5562600"/>
            <a:ext cx="457200" cy="1158875"/>
          </a:xfrm>
        </p:spPr>
        <p:txBody>
          <a:bodyPr/>
          <a:lstStyle/>
          <a:p>
            <a:fld id="{5DF4AF72-8C58-4BCB-8C16-E023D9148210}" type="slidenum">
              <a:rPr lang="en-US" sz="4000" smtClean="0">
                <a:solidFill>
                  <a:schemeClr val="bg1"/>
                </a:solidFill>
              </a:rPr>
              <a:t>9</a:t>
            </a:fld>
            <a:endParaRPr lang="en-US" sz="4000" dirty="0">
              <a:solidFill>
                <a:schemeClr val="bg1"/>
              </a:solidFill>
            </a:endParaRPr>
          </a:p>
        </p:txBody>
      </p:sp>
    </p:spTree>
    <p:extLst>
      <p:ext uri="{BB962C8B-B14F-4D97-AF65-F5344CB8AC3E}">
        <p14:creationId xmlns:p14="http://schemas.microsoft.com/office/powerpoint/2010/main" val="1597595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TotalTime>
  <Words>935</Words>
  <Application>Microsoft Office PowerPoint</Application>
  <PresentationFormat>On-screen Show (4:3)</PresentationFormat>
  <Paragraphs>236</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Matching Census Voting Tabulation Districts (VTD) to Arizona Election Results</vt:lpstr>
      <vt:lpstr>Introduction</vt:lpstr>
      <vt:lpstr>Why do we have to worry about VTDs?</vt:lpstr>
      <vt:lpstr>How are election results matched to the Census?</vt:lpstr>
      <vt:lpstr>What issues are there?</vt:lpstr>
      <vt:lpstr>Methods for Identifying VTDs and Precincts</vt:lpstr>
      <vt:lpstr>Methods for Identifying VTDs and Precincts (continued)</vt:lpstr>
      <vt:lpstr>Methods for Identifying VTDs and Precincts (continued)</vt:lpstr>
      <vt:lpstr>How was the match done?</vt:lpstr>
      <vt:lpstr>How was the match done? (continued)</vt:lpstr>
      <vt:lpstr>Issues Identified During the Match</vt:lpstr>
      <vt:lpstr>Issues Identified During the Match (continued)</vt:lpstr>
      <vt:lpstr>Issues Identified During the Match (continued)</vt:lpstr>
      <vt:lpstr>Issues Identified During the Match (continued)</vt:lpstr>
      <vt:lpstr>Counties where no issues were found</vt:lpstr>
      <vt:lpstr>Cochise County</vt:lpstr>
      <vt:lpstr>Cochise County (continued)</vt:lpstr>
      <vt:lpstr>Cochise County (continued)</vt:lpstr>
      <vt:lpstr>Gila County</vt:lpstr>
      <vt:lpstr>Gila County (continued)</vt:lpstr>
      <vt:lpstr>Gila County (continued)</vt:lpstr>
      <vt:lpstr>Graham County</vt:lpstr>
      <vt:lpstr>Graham County (continued)</vt:lpstr>
      <vt:lpstr>Graham County (continued)</vt:lpstr>
      <vt:lpstr>La Paz County</vt:lpstr>
      <vt:lpstr>La Paz County (continued)</vt:lpstr>
      <vt:lpstr>La Paz County (continued)</vt:lpstr>
      <vt:lpstr> Maricopa County</vt:lpstr>
      <vt:lpstr>Maricopa County (continued)</vt:lpstr>
      <vt:lpstr>Maricopa County (continued)</vt:lpstr>
      <vt:lpstr>Maricopa County (continued)</vt:lpstr>
      <vt:lpstr>Maricopa County (continued)</vt:lpstr>
      <vt:lpstr>Maricopa County (continued)</vt:lpstr>
      <vt:lpstr>Navajo County</vt:lpstr>
      <vt:lpstr>Navajo County (continued)</vt:lpstr>
      <vt:lpstr>Navajo County (continued)</vt:lpstr>
      <vt:lpstr>Pima County</vt:lpstr>
      <vt:lpstr>Pima County (continued)</vt:lpstr>
      <vt:lpstr>Pima County (continued)</vt:lpstr>
      <vt:lpstr>Pinal County</vt:lpstr>
      <vt:lpstr>Pinal County (continued)</vt:lpstr>
      <vt:lpstr>Pinal County (continued)</vt:lpstr>
      <vt:lpstr>Yavapai County</vt:lpstr>
      <vt:lpstr>Yavapai County (continued)</vt:lpstr>
      <vt:lpstr>Yavapai County (continued)</vt:lpstr>
      <vt:lpstr>AIRC Matching Resources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Willie</dc:creator>
  <cp:lastModifiedBy>Willie</cp:lastModifiedBy>
  <cp:revision>61</cp:revision>
  <dcterms:created xsi:type="dcterms:W3CDTF">2011-08-20T19:55:03Z</dcterms:created>
  <dcterms:modified xsi:type="dcterms:W3CDTF">2011-08-23T19:28:43Z</dcterms:modified>
</cp:coreProperties>
</file>